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66" r:id="rId3"/>
    <p:sldId id="1839" r:id="rId4"/>
    <p:sldId id="257" r:id="rId5"/>
    <p:sldId id="263" r:id="rId6"/>
    <p:sldId id="258" r:id="rId7"/>
    <p:sldId id="259" r:id="rId8"/>
    <p:sldId id="261" r:id="rId9"/>
    <p:sldId id="262" r:id="rId10"/>
    <p:sldId id="472" r:id="rId11"/>
    <p:sldId id="1833" r:id="rId12"/>
    <p:sldId id="516" r:id="rId13"/>
    <p:sldId id="504" r:id="rId14"/>
    <p:sldId id="519" r:id="rId15"/>
    <p:sldId id="4290" r:id="rId16"/>
    <p:sldId id="4289" r:id="rId17"/>
    <p:sldId id="382" r:id="rId18"/>
    <p:sldId id="1868" r:id="rId19"/>
    <p:sldId id="473" r:id="rId20"/>
    <p:sldId id="471" r:id="rId21"/>
    <p:sldId id="1863" r:id="rId22"/>
    <p:sldId id="1864" r:id="rId23"/>
    <p:sldId id="1865" r:id="rId24"/>
    <p:sldId id="1882" r:id="rId25"/>
    <p:sldId id="1590" r:id="rId26"/>
    <p:sldId id="4291" r:id="rId27"/>
    <p:sldId id="264" r:id="rId28"/>
    <p:sldId id="4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6F6"/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5/19/2019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5/19/2019 2:16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3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5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772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87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5/19/2019 2:16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41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FE454-04E8-4087-A823-F7701495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F212D-0E8C-49FA-9CFB-BA385B3B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059F3-F861-4DFA-8FFC-C1E799ED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EFC9D-78E2-4CAF-93FA-3775C054E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D302B-FE91-4345-A57E-BB1000458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8216F-EC54-4456-9428-AFDB63358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png"/><Relationship Id="rId18" Type="http://schemas.openxmlformats.org/officeDocument/2006/relationships/image" Target="../media/image38.svg"/><Relationship Id="rId3" Type="http://schemas.openxmlformats.org/officeDocument/2006/relationships/image" Target="../media/image12.svg"/><Relationship Id="rId7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0.emf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0.png"/><Relationship Id="rId12" Type="http://schemas.openxmlformats.org/officeDocument/2006/relationships/image" Target="../media/image43.tiff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svg"/><Relationship Id="rId1" Type="http://schemas.openxmlformats.org/officeDocument/2006/relationships/tags" Target="../tags/tag2.xml"/><Relationship Id="rId6" Type="http://schemas.openxmlformats.org/officeDocument/2006/relationships/image" Target="../media/image41.sv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46.png"/><Relationship Id="rId10" Type="http://schemas.openxmlformats.org/officeDocument/2006/relationships/image" Target="../media/image33.png"/><Relationship Id="rId4" Type="http://schemas.openxmlformats.org/officeDocument/2006/relationships/image" Target="../media/image29.emf"/><Relationship Id="rId9" Type="http://schemas.openxmlformats.org/officeDocument/2006/relationships/image" Target="../media/image42.emf"/><Relationship Id="rId1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1.svg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svg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image" Target="../media/image43.tiff"/><Relationship Id="rId15" Type="http://schemas.openxmlformats.org/officeDocument/2006/relationships/image" Target="../media/image46.png"/><Relationship Id="rId10" Type="http://schemas.openxmlformats.org/officeDocument/2006/relationships/image" Target="../media/image42.emf"/><Relationship Id="rId4" Type="http://schemas.openxmlformats.org/officeDocument/2006/relationships/image" Target="../media/image29.emf"/><Relationship Id="rId9" Type="http://schemas.openxmlformats.org/officeDocument/2006/relationships/image" Target="../media/image21.svg"/><Relationship Id="rId1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5.svg"/><Relationship Id="rId18" Type="http://schemas.openxmlformats.org/officeDocument/2006/relationships/image" Target="../media/image29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.png"/><Relationship Id="rId1" Type="http://schemas.openxmlformats.org/officeDocument/2006/relationships/tags" Target="../tags/tag4.xml"/><Relationship Id="rId6" Type="http://schemas.openxmlformats.org/officeDocument/2006/relationships/image" Target="../media/image41.sv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47.svg"/><Relationship Id="rId10" Type="http://schemas.openxmlformats.org/officeDocument/2006/relationships/image" Target="../media/image33.png"/><Relationship Id="rId4" Type="http://schemas.openxmlformats.org/officeDocument/2006/relationships/image" Target="../media/image43.tiff"/><Relationship Id="rId9" Type="http://schemas.openxmlformats.org/officeDocument/2006/relationships/image" Target="../media/image42.emf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18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" Type="http://schemas.openxmlformats.org/officeDocument/2006/relationships/image" Target="../media/image42.emf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5" Type="http://schemas.microsoft.com/office/2007/relationships/hdphoto" Target="../media/hdphoto1.wdp"/><Relationship Id="rId10" Type="http://schemas.openxmlformats.org/officeDocument/2006/relationships/image" Target="../media/image29.emf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18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" Type="http://schemas.openxmlformats.org/officeDocument/2006/relationships/image" Target="../media/image42.emf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5" Type="http://schemas.microsoft.com/office/2007/relationships/hdphoto" Target="../media/hdphoto1.wdp"/><Relationship Id="rId10" Type="http://schemas.openxmlformats.org/officeDocument/2006/relationships/image" Target="../media/image29.emf"/><Relationship Id="rId19" Type="http://schemas.openxmlformats.org/officeDocument/2006/relationships/image" Target="../media/image57.png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svg"/><Relationship Id="rId18" Type="http://schemas.openxmlformats.org/officeDocument/2006/relationships/image" Target="../media/image73.png"/><Relationship Id="rId26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17" Type="http://schemas.openxmlformats.org/officeDocument/2006/relationships/image" Target="../media/image39.png"/><Relationship Id="rId25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6.png"/><Relationship Id="rId20" Type="http://schemas.openxmlformats.org/officeDocument/2006/relationships/image" Target="../media/image10.png"/><Relationship Id="rId29" Type="http://schemas.openxmlformats.org/officeDocument/2006/relationships/image" Target="../media/image75.png"/><Relationship Id="rId1" Type="http://schemas.openxmlformats.org/officeDocument/2006/relationships/tags" Target="../tags/tag5.xml"/><Relationship Id="rId6" Type="http://schemas.openxmlformats.org/officeDocument/2006/relationships/image" Target="../media/image30.emf"/><Relationship Id="rId11" Type="http://schemas.openxmlformats.org/officeDocument/2006/relationships/image" Target="../media/image38.svg"/><Relationship Id="rId24" Type="http://schemas.openxmlformats.org/officeDocument/2006/relationships/image" Target="../media/image48.png"/><Relationship Id="rId5" Type="http://schemas.openxmlformats.org/officeDocument/2006/relationships/image" Target="../media/image67.emf"/><Relationship Id="rId15" Type="http://schemas.openxmlformats.org/officeDocument/2006/relationships/image" Target="../media/image35.png"/><Relationship Id="rId23" Type="http://schemas.openxmlformats.org/officeDocument/2006/relationships/image" Target="../media/image27.png"/><Relationship Id="rId28" Type="http://schemas.openxmlformats.org/officeDocument/2006/relationships/image" Target="../media/image51.png"/><Relationship Id="rId10" Type="http://schemas.openxmlformats.org/officeDocument/2006/relationships/image" Target="../media/image37.png"/><Relationship Id="rId19" Type="http://schemas.openxmlformats.org/officeDocument/2006/relationships/image" Target="../media/image74.png"/><Relationship Id="rId31" Type="http://schemas.openxmlformats.org/officeDocument/2006/relationships/image" Target="../media/image76.png"/><Relationship Id="rId4" Type="http://schemas.openxmlformats.org/officeDocument/2006/relationships/image" Target="../media/image29.emf"/><Relationship Id="rId9" Type="http://schemas.openxmlformats.org/officeDocument/2006/relationships/image" Target="../media/image70.svg"/><Relationship Id="rId14" Type="http://schemas.openxmlformats.org/officeDocument/2006/relationships/image" Target="../media/image42.emf"/><Relationship Id="rId22" Type="http://schemas.openxmlformats.org/officeDocument/2006/relationships/image" Target="../media/image32.png"/><Relationship Id="rId27" Type="http://schemas.openxmlformats.org/officeDocument/2006/relationships/image" Target="../media/image12.svg"/><Relationship Id="rId30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0.svg"/><Relationship Id="rId1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30.emf"/><Relationship Id="rId12" Type="http://schemas.openxmlformats.org/officeDocument/2006/relationships/image" Target="../media/image69.png"/><Relationship Id="rId17" Type="http://schemas.openxmlformats.org/officeDocument/2006/relationships/image" Target="../media/image12.svg"/><Relationship Id="rId2" Type="http://schemas.openxmlformats.org/officeDocument/2006/relationships/image" Target="../media/image40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72.svg"/><Relationship Id="rId10" Type="http://schemas.openxmlformats.org/officeDocument/2006/relationships/image" Target="../media/image37.png"/><Relationship Id="rId4" Type="http://schemas.openxmlformats.org/officeDocument/2006/relationships/image" Target="../media/image51.png"/><Relationship Id="rId9" Type="http://schemas.openxmlformats.org/officeDocument/2006/relationships/image" Target="../media/image67.emf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9.emf"/><Relationship Id="rId11" Type="http://schemas.openxmlformats.org/officeDocument/2006/relationships/image" Target="../media/image10.png"/><Relationship Id="rId5" Type="http://schemas.openxmlformats.org/officeDocument/2006/relationships/image" Target="../media/image78.png"/><Relationship Id="rId10" Type="http://schemas.openxmlformats.org/officeDocument/2006/relationships/image" Target="../media/image51.png"/><Relationship Id="rId4" Type="http://schemas.openxmlformats.org/officeDocument/2006/relationships/image" Target="../media/image7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1.svg"/><Relationship Id="rId7" Type="http://schemas.openxmlformats.org/officeDocument/2006/relationships/image" Target="../media/image8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hyperlink" Target="http://aka.ms/acr/vnet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80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ka.ms/acr/quarantine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stevelasker.bl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velasker/presentations" TargetMode="External"/><Relationship Id="rId5" Type="http://schemas.openxmlformats.org/officeDocument/2006/relationships/hyperlink" Target="https://github.com/stevelasker" TargetMode="External"/><Relationship Id="rId10" Type="http://schemas.openxmlformats.org/officeDocument/2006/relationships/image" Target="../media/image4.png"/><Relationship Id="rId4" Type="http://schemas.openxmlformats.org/officeDocument/2006/relationships/hyperlink" Target="mailto:Steve.Lasker@Microsoft.com" TargetMode="Externa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jpe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Your Base Images Secure?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563680FF-5AE3-4EFA-A018-DA708FDDE8EB}"/>
              </a:ext>
            </a:extLst>
          </p:cNvPr>
          <p:cNvSpPr txBox="1">
            <a:spLocks/>
          </p:cNvSpPr>
          <p:nvPr/>
        </p:nvSpPr>
        <p:spPr>
          <a:xfrm>
            <a:off x="838200" y="357367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Your Base </a:t>
            </a:r>
            <a:r>
              <a:rPr lang="en-US" strike="sngStrike" dirty="0">
                <a:solidFill>
                  <a:schemeClr val="bg1">
                    <a:lumMod val="85000"/>
                  </a:schemeClr>
                </a:solidFill>
              </a:rPr>
              <a:t>Images</a:t>
            </a:r>
            <a:r>
              <a:rPr lang="en-US" dirty="0"/>
              <a:t> Artifacts Secure?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B5A864-2547-4D3A-A7E5-7851B1845B9E}"/>
              </a:ext>
            </a:extLst>
          </p:cNvPr>
          <p:cNvSpPr/>
          <p:nvPr/>
        </p:nvSpPr>
        <p:spPr>
          <a:xfrm>
            <a:off x="7430593" y="2550969"/>
            <a:ext cx="2153784" cy="39736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contoso.azurecr.io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920E5D-5B07-4781-B3FE-4F697927EABF}"/>
              </a:ext>
            </a:extLst>
          </p:cNvPr>
          <p:cNvSpPr/>
          <p:nvPr/>
        </p:nvSpPr>
        <p:spPr>
          <a:xfrm>
            <a:off x="7637765" y="313567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staging-artifacts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194802-A09C-45EE-85AA-EC27DE453188}"/>
              </a:ext>
            </a:extLst>
          </p:cNvPr>
          <p:cNvSpPr/>
          <p:nvPr/>
        </p:nvSpPr>
        <p:spPr>
          <a:xfrm>
            <a:off x="7637765" y="5285064"/>
            <a:ext cx="1140755" cy="6059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departments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7EF59-C870-43D3-9E7D-C4EE45E960ED}"/>
              </a:ext>
            </a:extLst>
          </p:cNvPr>
          <p:cNvSpPr/>
          <p:nvPr/>
        </p:nvSpPr>
        <p:spPr>
          <a:xfrm>
            <a:off x="7637765" y="5947558"/>
            <a:ext cx="1140755" cy="4491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dev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8C057-B75A-4C48-A6D9-F155497A305E}"/>
              </a:ext>
            </a:extLst>
          </p:cNvPr>
          <p:cNvSpPr/>
          <p:nvPr/>
        </p:nvSpPr>
        <p:spPr>
          <a:xfrm>
            <a:off x="7637765" y="421763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base-artifacts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9CF15B-2F48-4CF9-BAD9-030F2017D249}"/>
              </a:ext>
            </a:extLst>
          </p:cNvPr>
          <p:cNvSpPr/>
          <p:nvPr/>
        </p:nvSpPr>
        <p:spPr>
          <a:xfrm>
            <a:off x="8564388" y="460701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1F6EEE-4170-4049-8DEB-36843396031B}"/>
              </a:ext>
            </a:extLst>
          </p:cNvPr>
          <p:cNvSpPr/>
          <p:nvPr/>
        </p:nvSpPr>
        <p:spPr>
          <a:xfrm>
            <a:off x="8564388" y="482209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F1D227-8F14-435C-ACEF-9013C11B8E3D}"/>
              </a:ext>
            </a:extLst>
          </p:cNvPr>
          <p:cNvSpPr/>
          <p:nvPr/>
        </p:nvSpPr>
        <p:spPr>
          <a:xfrm>
            <a:off x="8564388" y="5459382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marketing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FD760F-FDB6-4E9F-AA6C-E8CCD80DBE0F}"/>
              </a:ext>
            </a:extLst>
          </p:cNvPr>
          <p:cNvSpPr/>
          <p:nvPr/>
        </p:nvSpPr>
        <p:spPr>
          <a:xfrm>
            <a:off x="8564388" y="608171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falcon-team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6F82B-F828-48F3-9493-7F47ECCDE1A0}"/>
              </a:ext>
            </a:extLst>
          </p:cNvPr>
          <p:cNvSpPr/>
          <p:nvPr/>
        </p:nvSpPr>
        <p:spPr>
          <a:xfrm>
            <a:off x="8564388" y="6295965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warriors-team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5E329F-DF05-4ED3-9EE1-C9CCBC90D534}"/>
              </a:ext>
            </a:extLst>
          </p:cNvPr>
          <p:cNvSpPr/>
          <p:nvPr/>
        </p:nvSpPr>
        <p:spPr>
          <a:xfrm>
            <a:off x="8564388" y="567518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warranty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91DA75-723A-4598-8FFB-C13F6ED4420D}"/>
              </a:ext>
            </a:extLst>
          </p:cNvPr>
          <p:cNvSpPr/>
          <p:nvPr/>
        </p:nvSpPr>
        <p:spPr>
          <a:xfrm>
            <a:off x="8564388" y="503718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381B6C-F08D-4F8D-ADBE-43339AC6B6C7}"/>
              </a:ext>
            </a:extLst>
          </p:cNvPr>
          <p:cNvSpPr/>
          <p:nvPr/>
        </p:nvSpPr>
        <p:spPr>
          <a:xfrm>
            <a:off x="8564388" y="330563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66" name="Node-base">
            <a:extLst>
              <a:ext uri="{FF2B5EF4-FFF2-40B4-BE49-F238E27FC236}">
                <a16:creationId xmlns:a16="http://schemas.microsoft.com/office/drawing/2014/main" id="{F05DA910-D76A-4DA1-A873-67E174C8C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4415304"/>
            <a:ext cx="195941" cy="14275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70BCC10-0B68-455E-B74A-CC30AC0B8302}"/>
              </a:ext>
            </a:extLst>
          </p:cNvPr>
          <p:cNvSpPr/>
          <p:nvPr/>
        </p:nvSpPr>
        <p:spPr>
          <a:xfrm>
            <a:off x="8564388" y="352505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56FF88-C8DD-41C4-ABC5-76238C4034E9}"/>
              </a:ext>
            </a:extLst>
          </p:cNvPr>
          <p:cNvSpPr/>
          <p:nvPr/>
        </p:nvSpPr>
        <p:spPr>
          <a:xfrm>
            <a:off x="8564388" y="374013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2FAD56-A2E2-4094-9FF1-FBE3BE9E19F3}"/>
              </a:ext>
            </a:extLst>
          </p:cNvPr>
          <p:cNvSpPr/>
          <p:nvPr/>
        </p:nvSpPr>
        <p:spPr>
          <a:xfrm>
            <a:off x="8564388" y="395522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grpSp>
        <p:nvGrpSpPr>
          <p:cNvPr id="10" name="MCR">
            <a:extLst>
              <a:ext uri="{FF2B5EF4-FFF2-40B4-BE49-F238E27FC236}">
                <a16:creationId xmlns:a16="http://schemas.microsoft.com/office/drawing/2014/main" id="{A60230CC-F2C5-4BAD-8188-0BB44658C109}"/>
              </a:ext>
            </a:extLst>
          </p:cNvPr>
          <p:cNvGrpSpPr/>
          <p:nvPr/>
        </p:nvGrpSpPr>
        <p:grpSpPr>
          <a:xfrm>
            <a:off x="3866983" y="3455269"/>
            <a:ext cx="789823" cy="553580"/>
            <a:chOff x="2693602" y="4255008"/>
            <a:chExt cx="789935" cy="553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45DD7-A301-411B-A1A4-D4919A53C187}"/>
                </a:ext>
              </a:extLst>
            </p:cNvPr>
            <p:cNvSpPr txBox="1"/>
            <p:nvPr/>
          </p:nvSpPr>
          <p:spPr>
            <a:xfrm>
              <a:off x="2693602" y="4608585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201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pic>
          <p:nvPicPr>
            <p:cNvPr id="14" name="MCR" descr="C:\Users\steve\AppData\Local\Temp\SNAGHTML3c2ca0f.PNG">
              <a:extLst>
                <a:ext uri="{FF2B5EF4-FFF2-40B4-BE49-F238E27FC236}">
                  <a16:creationId xmlns:a16="http://schemas.microsoft.com/office/drawing/2014/main" id="{9DD3B6FD-99D1-47BE-A283-B1A06D7B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2348B9-9501-46EC-9CCB-780F2951E826}"/>
              </a:ext>
            </a:extLst>
          </p:cNvPr>
          <p:cNvGrpSpPr/>
          <p:nvPr/>
        </p:nvGrpSpPr>
        <p:grpSpPr>
          <a:xfrm>
            <a:off x="6629400" y="1718962"/>
            <a:ext cx="1066517" cy="921400"/>
            <a:chOff x="4709527" y="3746417"/>
            <a:chExt cx="1066517" cy="921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630FBA-EEE2-4ABC-8872-599E8FFBE8F9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algn="ctr" defTabSz="895848">
                <a:defRPr/>
              </a:pP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20" name="ACR">
              <a:extLst>
                <a:ext uri="{FF2B5EF4-FFF2-40B4-BE49-F238E27FC236}">
                  <a16:creationId xmlns:a16="http://schemas.microsoft.com/office/drawing/2014/main" id="{AA09A782-184C-4ABE-A309-1F503333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22" name="Quay" descr="Image result for quay registry icon">
            <a:extLst>
              <a:ext uri="{FF2B5EF4-FFF2-40B4-BE49-F238E27FC236}">
                <a16:creationId xmlns:a16="http://schemas.microsoft.com/office/drawing/2014/main" id="{51584B5D-6503-4303-A7D6-D2267CAB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95" y="4962131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B7B73A2-14B1-4604-81DE-BEB41B7E4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16" y="5408505"/>
            <a:ext cx="506756" cy="50675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3B3F59-7A20-470A-824D-D7DC528D9C52}"/>
              </a:ext>
            </a:extLst>
          </p:cNvPr>
          <p:cNvSpPr/>
          <p:nvPr/>
        </p:nvSpPr>
        <p:spPr>
          <a:xfrm>
            <a:off x="3676710" y="1690687"/>
            <a:ext cx="1257300" cy="4957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Public Registries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24CBBF-2B91-40D8-BF83-29C2F7DA2367}"/>
              </a:ext>
            </a:extLst>
          </p:cNvPr>
          <p:cNvSpPr/>
          <p:nvPr/>
        </p:nvSpPr>
        <p:spPr>
          <a:xfrm>
            <a:off x="6629400" y="1690688"/>
            <a:ext cx="4918769" cy="4957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Your Environment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aws</a:t>
            </a:r>
            <a:r>
              <a:rPr lang="en-US" sz="1400" dirty="0">
                <a:solidFill>
                  <a:sysClr val="windowText" lastClr="000000"/>
                </a:solidFill>
              </a:rPr>
              <a:t>, azure, google, on-prem, …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74125E94-C72E-4525-A7C2-C937D83B9A18}"/>
              </a:ext>
            </a:extLst>
          </p:cNvPr>
          <p:cNvSpPr/>
          <p:nvPr/>
        </p:nvSpPr>
        <p:spPr>
          <a:xfrm>
            <a:off x="5098055" y="3199028"/>
            <a:ext cx="1405705" cy="7242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 Internet</a:t>
            </a:r>
          </a:p>
        </p:txBody>
      </p:sp>
      <p:sp>
        <p:nvSpPr>
          <p:cNvPr id="37" name="Lightning Bolt 36">
            <a:extLst>
              <a:ext uri="{FF2B5EF4-FFF2-40B4-BE49-F238E27FC236}">
                <a16:creationId xmlns:a16="http://schemas.microsoft.com/office/drawing/2014/main" id="{10BC598C-9F20-4CE3-B929-145F79F6A704}"/>
              </a:ext>
            </a:extLst>
          </p:cNvPr>
          <p:cNvSpPr/>
          <p:nvPr/>
        </p:nvSpPr>
        <p:spPr>
          <a:xfrm flipH="1">
            <a:off x="5902816" y="3555691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E7B714-63A8-4091-A909-AF8A3F4C5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314" y="2753270"/>
            <a:ext cx="637674" cy="4857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C4C490-EA7B-4A3B-AD68-636A8BA00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0552" y="3186116"/>
            <a:ext cx="637674" cy="485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08EB9-C2D9-4862-AEAC-43A41CD58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058" y="3399178"/>
            <a:ext cx="637674" cy="4857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EF5EC-2B7C-479E-A7A2-605341A018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8988" y="3923284"/>
            <a:ext cx="485393" cy="485768"/>
          </a:xfrm>
          <a:prstGeom prst="rect">
            <a:avLst/>
          </a:prstGeom>
        </p:spPr>
      </p:pic>
      <p:pic>
        <p:nvPicPr>
          <p:cNvPr id="67" name="Node-Hub">
            <a:extLst>
              <a:ext uri="{FF2B5EF4-FFF2-40B4-BE49-F238E27FC236}">
                <a16:creationId xmlns:a16="http://schemas.microsoft.com/office/drawing/2014/main" id="{28701133-CF32-41F6-9847-3A49FC27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4163924" y="2749711"/>
            <a:ext cx="195941" cy="142757"/>
          </a:xfrm>
          <a:prstGeom prst="rect">
            <a:avLst/>
          </a:prstGeom>
        </p:spPr>
      </p:pic>
      <p:pic>
        <p:nvPicPr>
          <p:cNvPr id="42" name="code" descr="A picture containing plate, dishware, tableware, object&#10;&#10;Description automatically generated">
            <a:extLst>
              <a:ext uri="{FF2B5EF4-FFF2-40B4-BE49-F238E27FC236}">
                <a16:creationId xmlns:a16="http://schemas.microsoft.com/office/drawing/2014/main" id="{14C5332B-3A04-4AB9-8457-6801DCE5A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04" y="7057792"/>
            <a:ext cx="283717" cy="283717"/>
          </a:xfrm>
          <a:prstGeom prst="rect">
            <a:avLst/>
          </a:prstGeom>
        </p:spPr>
      </p:pic>
      <p:pic>
        <p:nvPicPr>
          <p:cNvPr id="71" name="marketing-image">
            <a:extLst>
              <a:ext uri="{FF2B5EF4-FFF2-40B4-BE49-F238E27FC236}">
                <a16:creationId xmlns:a16="http://schemas.microsoft.com/office/drawing/2014/main" id="{D3D0A573-82C8-43B2-94D4-367C13266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6816803" y="3808795"/>
            <a:ext cx="195941" cy="142757"/>
          </a:xfrm>
          <a:prstGeom prst="rect">
            <a:avLst/>
          </a:prstGeom>
        </p:spPr>
      </p:pic>
      <p:pic>
        <p:nvPicPr>
          <p:cNvPr id="78" name="SecurityScanning" descr="Image result for azure security center logo">
            <a:extLst>
              <a:ext uri="{FF2B5EF4-FFF2-40B4-BE49-F238E27FC236}">
                <a16:creationId xmlns:a16="http://schemas.microsoft.com/office/drawing/2014/main" id="{715163B9-D260-47DA-9AEE-29890FD2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01" y="2613745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Docker Hub">
            <a:extLst>
              <a:ext uri="{FF2B5EF4-FFF2-40B4-BE49-F238E27FC236}">
                <a16:creationId xmlns:a16="http://schemas.microsoft.com/office/drawing/2014/main" id="{13501FA0-238E-4DAE-A873-AF57E1C3EFE1}"/>
              </a:ext>
            </a:extLst>
          </p:cNvPr>
          <p:cNvGrpSpPr/>
          <p:nvPr/>
        </p:nvGrpSpPr>
        <p:grpSpPr>
          <a:xfrm>
            <a:off x="3865278" y="2550969"/>
            <a:ext cx="793232" cy="617613"/>
            <a:chOff x="8081204" y="5137617"/>
            <a:chExt cx="1358036" cy="1057369"/>
          </a:xfrm>
        </p:grpSpPr>
        <p:pic>
          <p:nvPicPr>
            <p:cNvPr id="7" name="Docker Hub" descr="Image result for docker hub logo">
              <a:extLst>
                <a:ext uri="{FF2B5EF4-FFF2-40B4-BE49-F238E27FC236}">
                  <a16:creationId xmlns:a16="http://schemas.microsoft.com/office/drawing/2014/main" id="{EC9D1828-2ADC-4ED8-B78D-97244066E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BA746-2DA2-48AF-B240-C748D44EADFE}"/>
                </a:ext>
              </a:extLst>
            </p:cNvPr>
            <p:cNvSpPr txBox="1"/>
            <p:nvPr/>
          </p:nvSpPr>
          <p:spPr>
            <a:xfrm>
              <a:off x="8081204" y="5795130"/>
              <a:ext cx="1358036" cy="399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1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Docker Hub</a:t>
              </a:r>
            </a:p>
          </p:txBody>
        </p:sp>
      </p:grpSp>
      <p:pic>
        <p:nvPicPr>
          <p:cNvPr id="18" name="ACR Build">
            <a:extLst>
              <a:ext uri="{FF2B5EF4-FFF2-40B4-BE49-F238E27FC236}">
                <a16:creationId xmlns:a16="http://schemas.microsoft.com/office/drawing/2014/main" id="{0111DB08-A988-4DF7-8D81-B20DFC00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2895" y="3494892"/>
            <a:ext cx="497937" cy="497937"/>
          </a:xfrm>
          <a:prstGeom prst="rect">
            <a:avLst/>
          </a:prstGeom>
        </p:spPr>
      </p:pic>
      <p:pic>
        <p:nvPicPr>
          <p:cNvPr id="69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1261AF9A-33F0-4EE4-83F2-765A8F74CD2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4023562" y="4128163"/>
            <a:ext cx="476665" cy="47397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A0B0483-E0D6-4B0A-8C19-ACD423486407}"/>
              </a:ext>
            </a:extLst>
          </p:cNvPr>
          <p:cNvSpPr/>
          <p:nvPr/>
        </p:nvSpPr>
        <p:spPr>
          <a:xfrm>
            <a:off x="8564388" y="438759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72" name="Node-staging">
            <a:extLst>
              <a:ext uri="{FF2B5EF4-FFF2-40B4-BE49-F238E27FC236}">
                <a16:creationId xmlns:a16="http://schemas.microsoft.com/office/drawing/2014/main" id="{54FF4F93-55E0-48DE-9727-426C0366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3340721"/>
            <a:ext cx="195941" cy="142757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C331311-8836-4513-A720-7584C7369F0F}"/>
              </a:ext>
            </a:extLst>
          </p:cNvPr>
          <p:cNvSpPr/>
          <p:nvPr/>
        </p:nvSpPr>
        <p:spPr>
          <a:xfrm>
            <a:off x="259574" y="1652704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base artifacts in your secured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Scan, test, validate base artifacts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 all of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protected and available, when things outside your control aren’t secured or available</a:t>
            </a:r>
          </a:p>
        </p:txBody>
      </p:sp>
      <p:pic>
        <p:nvPicPr>
          <p:cNvPr id="85" name="Twistlock" descr="Related image">
            <a:extLst>
              <a:ext uri="{FF2B5EF4-FFF2-40B4-BE49-F238E27FC236}">
                <a16:creationId xmlns:a16="http://schemas.microsoft.com/office/drawing/2014/main" id="{F73DD1B0-0D8E-4E02-AE85-64D32B2D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407" y="2459815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FAD6A4D-B433-42FC-9545-68C4C7627F0D}"/>
              </a:ext>
            </a:extLst>
          </p:cNvPr>
          <p:cNvSpPr/>
          <p:nvPr/>
        </p:nvSpPr>
        <p:spPr>
          <a:xfrm>
            <a:off x="6598249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6" name="Windows" descr="Related image">
            <a:extLst>
              <a:ext uri="{FF2B5EF4-FFF2-40B4-BE49-F238E27FC236}">
                <a16:creationId xmlns:a16="http://schemas.microsoft.com/office/drawing/2014/main" id="{CAA7EA81-2757-46C7-82F8-9B5C6420A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376552" y="2634930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Linux" descr="Image result for linux icon">
            <a:extLst>
              <a:ext uri="{FF2B5EF4-FFF2-40B4-BE49-F238E27FC236}">
                <a16:creationId xmlns:a16="http://schemas.microsoft.com/office/drawing/2014/main" id="{CBB0680E-FFA9-46E2-882D-EE422FD7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98" y="2641115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oT">
            <a:extLst>
              <a:ext uri="{FF2B5EF4-FFF2-40B4-BE49-F238E27FC236}">
                <a16:creationId xmlns:a16="http://schemas.microsoft.com/office/drawing/2014/main" id="{2CF06430-2D9F-41CE-A802-8BAB7B46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 bwMode="auto">
          <a:xfrm>
            <a:off x="1376500" y="2632016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.NET">
            <a:extLst>
              <a:ext uri="{FF2B5EF4-FFF2-40B4-BE49-F238E27FC236}">
                <a16:creationId xmlns:a16="http://schemas.microsoft.com/office/drawing/2014/main" id="{F3D99E7D-7B44-4D92-87AB-11394C6409B5}"/>
              </a:ext>
            </a:extLst>
          </p:cNvPr>
          <p:cNvSpPr/>
          <p:nvPr/>
        </p:nvSpPr>
        <p:spPr>
          <a:xfrm>
            <a:off x="1283953" y="2666729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60" name="Java" descr="Image result for java icon">
            <a:extLst>
              <a:ext uri="{FF2B5EF4-FFF2-40B4-BE49-F238E27FC236}">
                <a16:creationId xmlns:a16="http://schemas.microsoft.com/office/drawing/2014/main" id="{6738CD48-13D4-4C3D-A9DD-B814F7E86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87" y="2512202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1706 0.01019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0.00394 L 0.21042 0.10995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937 0.12662 " pathEditMode="relative" rAng="0" ptsTypes="AA">
                                      <p:cBhvr>
                                        <p:cTn id="6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443 0.02176 " pathEditMode="relative" rAng="0" ptsTypes="AA">
                                      <p:cBhvr>
                                        <p:cTn id="76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21342 0.10348 " pathEditMode="relative" rAng="0" ptsTypes="AA">
                                      <p:cBhvr>
                                        <p:cTn id="85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05664 0.16852 0.36289 0.08472 0.4349 0.08357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3.7037E-6 C -0.09101 -3.7037E-6 -0.10729 0.15486 0.06198 0.15672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7" presetClass="path" presetSubtype="0" accel="50000" decel="50000" fill="hold" nodeType="click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3.33333E-6 C -0.08854 3.33333E-6 -0.0793 -0.08542 -0.15482 -0.08635 " pathEditMode="relative" rAng="0" ptsTypes="AA">
                                      <p:cBhvr>
                                        <p:cTn id="157" dur="1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00104 -0.48704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C 0.00208 0.17083 0.13737 0.24398 0.21458 0.24213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4" presetClass="exit" presetSubtype="5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4" presetClass="exit" presetSubtype="5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4" presetClass="exit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4" presetClass="exit" presetSubtype="5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vertical)">
                                      <p:cBhvr>
                                        <p:cTn id="1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4" presetClass="exit" presetSubtype="5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4" presetClass="exit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4" presetClass="exit" presetSubtype="5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3" grpId="0" animBg="1"/>
      <p:bldP spid="53" grpId="0" animBg="1"/>
      <p:bldP spid="44" grpId="0" animBg="1"/>
      <p:bldP spid="45" grpId="0" animBg="1"/>
      <p:bldP spid="54" grpId="0" animBg="1"/>
      <p:bldP spid="74" grpId="0" animBg="1"/>
      <p:bldP spid="75" grpId="0" animBg="1"/>
      <p:bldP spid="76" grpId="0" animBg="1"/>
      <p:bldP spid="77" grpId="0" animBg="1"/>
      <p:bldP spid="31" grpId="0" animBg="1"/>
      <p:bldP spid="32" grpId="0" animBg="1"/>
      <p:bldP spid="32" grpId="1" animBg="1"/>
      <p:bldP spid="32" grpId="2" animBg="1"/>
      <p:bldP spid="37" grpId="0" animBg="1"/>
      <p:bldP spid="37" grpId="1" animBg="1"/>
      <p:bldP spid="43" grpId="0" animBg="1"/>
      <p:bldP spid="83" grpId="0" animBg="1"/>
      <p:bldP spid="55" grpId="0"/>
      <p:bldP spid="59" grpId="0"/>
      <p:bldP spid="59" grpId="1"/>
      <p:bldP spid="5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F5F8B-95CF-43A3-9B84-FDAE7ABA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136" y="1834512"/>
            <a:ext cx="3377315" cy="33773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8821" y="1646174"/>
            <a:ext cx="3377315" cy="337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68846F8-9FD8-457A-B649-8445A93B6192}"/>
              </a:ext>
            </a:extLst>
          </p:cNvPr>
          <p:cNvSpPr/>
          <p:nvPr/>
        </p:nvSpPr>
        <p:spPr bwMode="auto">
          <a:xfrm>
            <a:off x="3144527" y="1435580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786" y="419292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0279DE-FD59-40EB-94F0-44E9D2BE9107}"/>
              </a:ext>
            </a:extLst>
          </p:cNvPr>
          <p:cNvSpPr/>
          <p:nvPr/>
        </p:nvSpPr>
        <p:spPr>
          <a:xfrm>
            <a:off x="6505150" y="998476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384F4CF-29AB-4DD1-AF7F-1BC45E5DAA53}"/>
              </a:ext>
            </a:extLst>
          </p:cNvPr>
          <p:cNvSpPr/>
          <p:nvPr/>
        </p:nvSpPr>
        <p:spPr>
          <a:xfrm>
            <a:off x="6505150" y="998628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63ACD6F-A37B-48DA-A4EC-8237D7DDFADE}"/>
              </a:ext>
            </a:extLst>
          </p:cNvPr>
          <p:cNvSpPr/>
          <p:nvPr/>
        </p:nvSpPr>
        <p:spPr>
          <a:xfrm>
            <a:off x="6505150" y="998628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err="1">
                <a:solidFill>
                  <a:srgbClr val="FFFFFF"/>
                </a:solidFill>
                <a:latin typeface="Calibri"/>
              </a:rPr>
              <a:t>test:t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F8B65-B022-CE44-AD05-08D8305B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55114C-ACC3-E949-8886-C338B3E01924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570A59-75D5-48B0-BDA4-ED586FBA139B}"/>
              </a:ext>
            </a:extLst>
          </p:cNvPr>
          <p:cNvGrpSpPr/>
          <p:nvPr/>
        </p:nvGrpSpPr>
        <p:grpSpPr>
          <a:xfrm>
            <a:off x="7739680" y="1322753"/>
            <a:ext cx="518169" cy="149260"/>
            <a:chOff x="4915038" y="3602196"/>
            <a:chExt cx="920461" cy="2651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2F014D-1FBD-40A4-8866-7268B79D05D8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996684E-8F8B-41BE-8820-C3CCC8C5EA3E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620C13-D5F5-4523-9E58-8AE0A2404A57}"/>
              </a:ext>
            </a:extLst>
          </p:cNvPr>
          <p:cNvCxnSpPr>
            <a:cxnSpLocks/>
            <a:stCxn id="178" idx="3"/>
            <a:endCxn id="141" idx="1"/>
          </p:cNvCxnSpPr>
          <p:nvPr/>
        </p:nvCxnSpPr>
        <p:spPr>
          <a:xfrm>
            <a:off x="9539724" y="1097490"/>
            <a:ext cx="1688452" cy="120289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510C-14FC-417C-B775-BE7DD53D6B40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84E7F91-7B37-464B-9DB3-E7969D88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53F5952-03AE-47A9-9366-C27C9E8B297C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B943DF7-C545-4DCB-9CD8-BB1748A0F0D1}"/>
              </a:ext>
            </a:extLst>
          </p:cNvPr>
          <p:cNvCxnSpPr>
            <a:cxnSpLocks/>
            <a:stCxn id="102" idx="3"/>
            <a:endCxn id="109" idx="1"/>
          </p:cNvCxnSpPr>
          <p:nvPr/>
        </p:nvCxnSpPr>
        <p:spPr>
          <a:xfrm>
            <a:off x="10498228" y="1097491"/>
            <a:ext cx="695105" cy="208949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21D5B4-22F1-4099-8195-2AA53A0E3E58}"/>
              </a:ext>
            </a:extLst>
          </p:cNvPr>
          <p:cNvGrpSpPr/>
          <p:nvPr/>
        </p:nvGrpSpPr>
        <p:grpSpPr>
          <a:xfrm>
            <a:off x="11180332" y="2964911"/>
            <a:ext cx="720935" cy="444154"/>
            <a:chOff x="3240661" y="1005909"/>
            <a:chExt cx="540854" cy="33321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BB47E2A-C625-4925-9F78-565960D25D21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5D9A804-3C27-4660-A4AE-6FF046358E0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0D653A-276C-43D4-A0E1-EBA3EB1609C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BE35534-A20C-45BA-AB50-CB89E5A31243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3A2E3ED-AE0F-4D42-B92D-F5A7B308989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80BA36D-7131-4C51-AC92-B5F1EFBDAAD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3386D2F5-91A9-443E-85ED-5CE0EBE612E7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29C41B4-5BDE-40F4-A18A-7D3F284A8DD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C7706AE-1652-405A-B9FD-C65E9F8A15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28BDA2B-88A7-40AC-8F1C-409910D17FB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95A60F-D3D7-4369-9C0F-3058A24ED35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9E4DA8-0512-48BE-BAC5-FE0B3DBB96A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41ECB9F-2EB4-480B-ADC7-32F3A0A645D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1B6FBDE-4698-4D9D-953E-297B441E8D47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FE5FA71-0CEB-4946-8700-0D8D3848C90B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D1C529-290F-4A56-B379-4875D067A58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F34F62-784A-47B9-9E9A-E6137CFA4EE6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F9686BB-676D-4A33-95BF-41822CD1E159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 dirty="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8106" y="434276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72" y="44926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530" y="47923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2F53656-CB64-4899-92E4-415EA0D6C176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EB705-952B-4A85-BC0F-BFE1A02A7E6B}"/>
              </a:ext>
            </a:extLst>
          </p:cNvPr>
          <p:cNvSpPr/>
          <p:nvPr/>
        </p:nvSpPr>
        <p:spPr>
          <a:xfrm>
            <a:off x="310761" y="2612835"/>
            <a:ext cx="3379587" cy="845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/fx:1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8589BA2-C7DB-4C44-8563-820619CAB59E}"/>
              </a:ext>
            </a:extLst>
          </p:cNvPr>
          <p:cNvSpPr/>
          <p:nvPr/>
        </p:nvSpPr>
        <p:spPr>
          <a:xfrm>
            <a:off x="324680" y="3532801"/>
            <a:ext cx="3832234" cy="12224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az acr task create \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Web-Build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\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–t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web:${{.Build.ID}}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–c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github.com/demo42/web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–-git-access-token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$PAT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–r 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jenga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4EF7D5BA-B60A-42CA-8CA3-804CB199AC2E}"/>
              </a:ext>
            </a:extLst>
          </p:cNvPr>
          <p:cNvSpPr/>
          <p:nvPr/>
        </p:nvSpPr>
        <p:spPr>
          <a:xfrm>
            <a:off x="3585311" y="2822249"/>
            <a:ext cx="5032826" cy="637086"/>
          </a:xfrm>
          <a:prstGeom prst="wedgeRoundRectCallout">
            <a:avLst>
              <a:gd name="adj1" fmla="val -20622"/>
              <a:gd name="adj2" fmla="val -295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454AFF7-32F6-4D89-953B-1D92916B155C}"/>
              </a:ext>
            </a:extLst>
          </p:cNvPr>
          <p:cNvGrpSpPr/>
          <p:nvPr/>
        </p:nvGrpSpPr>
        <p:grpSpPr>
          <a:xfrm>
            <a:off x="11178941" y="1817617"/>
            <a:ext cx="720935" cy="444154"/>
            <a:chOff x="3240661" y="1005909"/>
            <a:chExt cx="540854" cy="33321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41E4823-7807-4658-88E8-D329B0383EC3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5A0AD5-1837-4FAD-BA5D-815C75977C9D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A6E02EB-41C6-4818-9FF6-0AABB57CD50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6C4C52D-4814-428B-94DC-CA49E584CB6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2EC1DC4-0E0C-45EF-A3D1-19B6385B18E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ED9BAFB-D727-46D6-810C-F9541E0975B2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3EFBF8-3589-429B-A0C9-5D3D0383CECF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1F1A492-4280-4ADC-8351-0820CA825C3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99E42E4-2438-4006-AA82-51CF7D4ED1C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60B4817-414D-4A2F-B807-6AAE9388724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209C889-6A29-45AE-A190-FB91E133AE3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7C60A69-0C7F-4B7D-A55B-C800335BD38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B76ADDF-42EC-4EEF-8391-7196151B236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0CBEF5B-AFBE-4494-9F11-2C8956440CF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F88A028-A1B6-4BE8-8F6C-21CFD799203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51060C4-3B92-4DB6-AB9F-CBBBA468BEF1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DB9D69-7147-4227-A3B3-402F01EBFF5D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3AFBCE-441F-43CA-ADB9-CBE928F80800}"/>
              </a:ext>
            </a:extLst>
          </p:cNvPr>
          <p:cNvGrpSpPr/>
          <p:nvPr/>
        </p:nvGrpSpPr>
        <p:grpSpPr>
          <a:xfrm>
            <a:off x="11177077" y="1412518"/>
            <a:ext cx="720935" cy="444154"/>
            <a:chOff x="3240661" y="1005909"/>
            <a:chExt cx="540854" cy="33321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90BB725-4EAA-4BAC-878A-9C891E664A6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7E34CFF-3D59-43B3-B59E-C77C56C64CFE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4244B23-2C49-4D33-AB01-EBFB5B4D298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20DB613-D61D-4054-9142-0BEB72CDD4F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D4D700AD-DF3B-4AB2-A3BB-3A414F96C0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11BB10F-0F88-43FC-8208-C3742E6424C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1476F78-6422-4F6C-9370-FCDBE60CE31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26CE5A29-78F3-4087-B50B-D83FC47FD1E4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45A4163F-A638-4606-85A9-3F67F10794D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A3838B3-1F7B-447C-842B-9417B28EAD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BE83784-4409-42BE-AA0D-3BA39923AB3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1FD3384-8652-4743-B81E-561684CE7AC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2F0708E-D69E-43AA-A836-DC70238177D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43330D9-E7FA-440E-ADCB-17BCB47B3046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42A3552-7C3C-4202-B215-11FF9A75CE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C86534-4B5B-4254-AC49-05EEE7DD8CA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9FF916-370B-4538-B9D1-362C5DFCA22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test:1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3AA871A-0A05-4B87-AE11-019DF53CED98}"/>
              </a:ext>
            </a:extLst>
          </p:cNvPr>
          <p:cNvSpPr/>
          <p:nvPr/>
        </p:nvSpPr>
        <p:spPr bwMode="auto">
          <a:xfrm>
            <a:off x="1996412" y="987830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6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798">
        <p:fade/>
      </p:transition>
    </mc:Choice>
    <mc:Fallback>
      <p:transition spd="med" advTm="3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-0.08959 0.0662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331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13789 0.1358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401 0.078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393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9531 0.1377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696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600"/>
                            </p:stCondLst>
                            <p:childTnLst>
                              <p:par>
                                <p:cTn id="1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558 0.3055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5278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23" grpId="0" animBg="1"/>
      <p:bldP spid="123" grpId="1" animBg="1"/>
      <p:bldP spid="123" grpId="2" animBg="1"/>
      <p:bldP spid="181" grpId="0" animBg="1"/>
      <p:bldP spid="181" grpId="1" animBg="1"/>
      <p:bldP spid="182" grpId="0" animBg="1"/>
      <p:bldP spid="182" grpId="1" animBg="1"/>
      <p:bldP spid="182" grpId="2" animBg="1"/>
      <p:bldP spid="83" grpId="0" animBg="1"/>
      <p:bldP spid="85" grpId="0" animBg="1"/>
      <p:bldP spid="89" grpId="0" animBg="1"/>
      <p:bldP spid="102" grpId="0" animBg="1"/>
      <p:bldP spid="178" grpId="0" animBg="1"/>
      <p:bldP spid="86" grpId="0" animBg="1"/>
      <p:bldP spid="82" grpId="0" animBg="1"/>
      <p:bldP spid="126" grpId="0" animBg="1"/>
      <p:bldP spid="126" grpId="1" animBg="1"/>
      <p:bldP spid="46" grpId="0" animBg="1"/>
      <p:bldP spid="46" grpId="1" animBg="1"/>
      <p:bldP spid="99" grpId="0" animBg="1"/>
      <p:bldP spid="99" grpId="1" animBg="1"/>
      <p:bldP spid="128" grpId="0" animBg="1"/>
      <p:bldP spid="128" grpId="1" animBg="1"/>
      <p:bldP spid="197" grpId="0" animBg="1"/>
      <p:bldP spid="1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C309066-1C38-4FCC-8F33-E45C58F2929B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C50F4F3-AF26-47C1-A4BE-A5CD5BAF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CE5B999-E05B-4A85-8879-B3B6DCF6F2A1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664AF37-2DF3-4430-AB6D-8154BB6E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2848207-3271-4FEC-A054-9912978E3EB3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63C6E5-0CB7-4B46-942F-2844F07C2BD2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625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02" y="1376496"/>
            <a:ext cx="111981" cy="111981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786" y="1358748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786" y="419292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8106" y="434276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72" y="44926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530" y="47923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79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4680" y="1358748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649" y="1466852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002" y="1467288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41FD1C0-3409-45E6-A06A-BD44718051FD}"/>
              </a:ext>
            </a:extLst>
          </p:cNvPr>
          <p:cNvGrpSpPr/>
          <p:nvPr/>
        </p:nvGrpSpPr>
        <p:grpSpPr>
          <a:xfrm>
            <a:off x="7739680" y="1692551"/>
            <a:ext cx="518169" cy="149260"/>
            <a:chOff x="4915038" y="3602196"/>
            <a:chExt cx="920461" cy="26514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4BAE500-3DC4-4111-9660-B6458930DAE0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024D273-3433-4DA1-AECC-C15C259896BF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3888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038" y="1458374"/>
            <a:ext cx="204430" cy="204430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384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15E13100-FA15-418A-99D5-1790D84AC887}"/>
              </a:ext>
            </a:extLst>
          </p:cNvPr>
          <p:cNvCxnSpPr>
            <a:cxnSpLocks/>
            <a:stCxn id="222" idx="3"/>
            <a:endCxn id="162" idx="1"/>
          </p:cNvCxnSpPr>
          <p:nvPr/>
        </p:nvCxnSpPr>
        <p:spPr>
          <a:xfrm>
            <a:off x="9539724" y="1467288"/>
            <a:ext cx="1688452" cy="83310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39722" y="1467288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191">
            <a:extLst>
              <a:ext uri="{FF2B5EF4-FFF2-40B4-BE49-F238E27FC236}">
                <a16:creationId xmlns:a16="http://schemas.microsoft.com/office/drawing/2014/main" id="{992C50D2-7F05-4EDC-A3E5-9EBD86A77C3E}"/>
              </a:ext>
            </a:extLst>
          </p:cNvPr>
          <p:cNvCxnSpPr>
            <a:cxnSpLocks/>
            <a:stCxn id="219" idx="3"/>
            <a:endCxn id="159" idx="1"/>
          </p:cNvCxnSpPr>
          <p:nvPr/>
        </p:nvCxnSpPr>
        <p:spPr>
          <a:xfrm>
            <a:off x="10498227" y="1467289"/>
            <a:ext cx="730351" cy="199438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369" y="1358312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953" y="1467288"/>
            <a:ext cx="19484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150" y="136827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663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A3BAD3-050E-4FB5-A9B6-1399F30E1E3A}"/>
              </a:ext>
            </a:extLst>
          </p:cNvPr>
          <p:cNvGrpSpPr/>
          <p:nvPr/>
        </p:nvGrpSpPr>
        <p:grpSpPr>
          <a:xfrm>
            <a:off x="11180332" y="2955059"/>
            <a:ext cx="720935" cy="444154"/>
            <a:chOff x="3240661" y="1005909"/>
            <a:chExt cx="540854" cy="33321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C47A098-4DF4-40D2-A318-07D8712F5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EE3CE6C-D90E-4197-AA01-E132B63FACB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9C746FB-CA5A-4892-B55B-7FC0657E1115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C72C9AF-EF4E-4636-887C-8AB1B389C4C1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8A3BCF5-95A3-411A-A939-4020CE3CA9DC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C0F99D1-DC3D-4B4F-9043-708B1985400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14A1CC8A-42FD-414C-B3AD-6F6AAD846F7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05070C00-0816-4A60-AE68-BE2ED4FD470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F84C62DF-9FCC-49C8-9D5F-4EC49693DB15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C5E64BD0-B653-45DD-BE9E-F395E61A64B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1F90CA78-7659-4673-9904-69476F72B3A8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C1A878E1-57E4-49F1-B6A3-8291CBF43E6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B9C3396-9956-411E-8C56-55E2A83A0BAE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185D1B8-4F40-4646-9349-C7F565F1B2A8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4BAA53A-9A9C-4089-AFDC-54EE116F020D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5D51DD2-1D5F-457E-8681-3462B1EC90A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D2FCAB2-5BD2-4173-8CF5-B6C335A2A89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sp>
        <p:nvSpPr>
          <p:cNvPr id="340" name="Speech Bubble: Rectangle with Corners Rounded 339">
            <a:extLst>
              <a:ext uri="{FF2B5EF4-FFF2-40B4-BE49-F238E27FC236}">
                <a16:creationId xmlns:a16="http://schemas.microsoft.com/office/drawing/2014/main" id="{FEA0EB20-611F-44F9-BDB0-4EA431C4E6AD}"/>
              </a:ext>
            </a:extLst>
          </p:cNvPr>
          <p:cNvSpPr/>
          <p:nvPr/>
        </p:nvSpPr>
        <p:spPr>
          <a:xfrm>
            <a:off x="1616340" y="2977078"/>
            <a:ext cx="2907046" cy="563512"/>
          </a:xfrm>
          <a:prstGeom prst="wedgeRoundRectCallout">
            <a:avLst>
              <a:gd name="adj1" fmla="val -499"/>
              <a:gd name="adj2" fmla="val -304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Base image updates restore the previous context</a:t>
            </a:r>
          </a:p>
        </p:txBody>
      </p:sp>
      <p:sp>
        <p:nvSpPr>
          <p:cNvPr id="341" name="Speech Bubble: Rectangle with Corners Rounded 340">
            <a:extLst>
              <a:ext uri="{FF2B5EF4-FFF2-40B4-BE49-F238E27FC236}">
                <a16:creationId xmlns:a16="http://schemas.microsoft.com/office/drawing/2014/main" id="{B4F5A6DE-8178-4FF5-BAAD-70F40AC8470C}"/>
              </a:ext>
            </a:extLst>
          </p:cNvPr>
          <p:cNvSpPr/>
          <p:nvPr/>
        </p:nvSpPr>
        <p:spPr>
          <a:xfrm>
            <a:off x="838713" y="2278211"/>
            <a:ext cx="2943393" cy="597969"/>
          </a:xfrm>
          <a:prstGeom prst="wedgeRoundRectCallout">
            <a:avLst>
              <a:gd name="adj1" fmla="val -52376"/>
              <a:gd name="adj2" fmla="val -1670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 err="1">
                <a:solidFill>
                  <a:srgbClr val="FFFFFF"/>
                </a:solidFill>
                <a:latin typeface="Segoe UI"/>
              </a:rPr>
              <a:t>fx</a:t>
            </a:r>
            <a:r>
              <a:rPr lang="en-US" sz="1600" dirty="0">
                <a:solidFill>
                  <a:srgbClr val="FFFFFF"/>
                </a:solidFill>
                <a:latin typeface="Segoe UI"/>
              </a:rPr>
              <a:t> ships an OS &amp;/or FX Patch, using the stable 1 tag</a:t>
            </a:r>
          </a:p>
        </p:txBody>
      </p:sp>
      <p:sp>
        <p:nvSpPr>
          <p:cNvPr id="342" name="Speech Bubble: Rectangle with Corners Rounded 341">
            <a:extLst>
              <a:ext uri="{FF2B5EF4-FFF2-40B4-BE49-F238E27FC236}">
                <a16:creationId xmlns:a16="http://schemas.microsoft.com/office/drawing/2014/main" id="{616E6B67-177D-42DA-80AF-4E0FAA3DB896}"/>
              </a:ext>
            </a:extLst>
          </p:cNvPr>
          <p:cNvSpPr/>
          <p:nvPr/>
        </p:nvSpPr>
        <p:spPr>
          <a:xfrm>
            <a:off x="4264385" y="2254233"/>
            <a:ext cx="3379165" cy="597969"/>
          </a:xfrm>
          <a:prstGeom prst="wedgeRoundRectCallout">
            <a:avLst>
              <a:gd name="adj1" fmla="val -70369"/>
              <a:gd name="adj2" fmla="val -61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The build-task is monitoring changes based on the last build</a:t>
            </a:r>
          </a:p>
        </p:txBody>
      </p:sp>
      <p:sp>
        <p:nvSpPr>
          <p:cNvPr id="343" name="Speech Bubble: Rectangle with Corners Rounded 342">
            <a:extLst>
              <a:ext uri="{FF2B5EF4-FFF2-40B4-BE49-F238E27FC236}">
                <a16:creationId xmlns:a16="http://schemas.microsoft.com/office/drawing/2014/main" id="{0CD20430-F11D-4098-BADF-CC951F4AA7DD}"/>
              </a:ext>
            </a:extLst>
          </p:cNvPr>
          <p:cNvSpPr/>
          <p:nvPr/>
        </p:nvSpPr>
        <p:spPr>
          <a:xfrm>
            <a:off x="4671741" y="2977079"/>
            <a:ext cx="3812525" cy="561364"/>
          </a:xfrm>
          <a:prstGeom prst="wedgeRoundRectCallout">
            <a:avLst>
              <a:gd name="adj1" fmla="val -36207"/>
              <a:gd name="adj2" fmla="val -290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Build &amp; Unit Tests Succeed,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Update the base image dependencies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2171" y="1357874"/>
            <a:ext cx="418074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129CFB1-3673-4075-9FFE-E86C0AADDB6A}"/>
              </a:ext>
            </a:extLst>
          </p:cNvPr>
          <p:cNvGrpSpPr/>
          <p:nvPr/>
        </p:nvGrpSpPr>
        <p:grpSpPr>
          <a:xfrm>
            <a:off x="11178941" y="1814611"/>
            <a:ext cx="720935" cy="444154"/>
            <a:chOff x="3240661" y="1005909"/>
            <a:chExt cx="540854" cy="3332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D505E1F-9BB2-4D0C-8D52-0EF81378D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F79E9AA-412B-4840-B77C-50840B71566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E58F06D-79C8-4D01-BD19-EA3BD66C9758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72114CA-778F-43AF-B79F-E79A26F1722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6F7B51D3-4BB1-4763-9675-E8B404DF96A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635F88F6-D161-426A-ABC7-65FF32C52166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A488675-344C-442D-B500-C820AEA8FC7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4F734EA-93EB-421F-83B8-77EAD4FA50B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862CA80-60EA-4DA4-BB4E-61C9414A079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BBBBC53-02DF-4F2C-A21C-414B8B6E1FA7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477834F-F8B5-44A9-AE26-2944C37FB7E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79B6C9E6-B990-42D9-91CA-36FC64A0813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9852623B-773B-49B7-8A4F-A480E6861A4B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3EE22D8-41BB-49E9-8CA7-C9DBC1FC2061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360507C-B546-4307-8E88-7C7154A5786A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FB88277-50C8-4767-9CE1-E4BD81CEB7A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D89EB73-BF18-4711-A8F6-0B7FFDE7AC0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3371385-09A0-47EE-A9AF-ABF6497AF5F8}"/>
              </a:ext>
            </a:extLst>
          </p:cNvPr>
          <p:cNvGrpSpPr/>
          <p:nvPr/>
        </p:nvGrpSpPr>
        <p:grpSpPr>
          <a:xfrm>
            <a:off x="11177077" y="1413725"/>
            <a:ext cx="720935" cy="444154"/>
            <a:chOff x="3240661" y="1005909"/>
            <a:chExt cx="540854" cy="3332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DA55C3FE-B6D1-407F-B4FC-13751BEA0E7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58F3EFC-837B-4F1B-88AA-1752AB321DF6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AE51AE74-ADE6-4493-B74A-42E8EE82F06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933AE1F-A1F3-47C6-8B7B-4703F49251E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737603A-61D1-41FD-B7B3-0B87916C6E64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F6964D0-D4F5-4D62-8348-30972C901AD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B01F6D05-6D64-4769-9F31-5D69C56DBD30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860574F7-C328-4AEA-9552-DD6CFDB131F0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F9CB8EA-9C73-4F4B-B5FB-8D068F80366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05B709-9C48-415F-9160-28177A40DF0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0752040-AB83-4DAA-800A-F51A436F10D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54CCB8A-C1C8-4EAB-88EC-295C56BD881C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D5CCA65B-471D-4530-B33D-05B62F2E35F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D218C33-0265-4F81-95DB-81B552C5FA1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7EC7FEA2-9F25-4DF8-BE26-875595E4D75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8CAEA1-1989-490E-84E5-BCD81EED488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56A0F872-B440-416C-8A7C-C4413AF4DEF8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test:2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FE1FBEC3-6209-4DA0-93F5-C4598A93739E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39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917">
        <p:fade/>
      </p:transition>
    </mc:Choice>
    <mc:Fallback>
      <p:transition spd="med" advTm="30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9193 -0.0136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1405 0.081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405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247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840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419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00"/>
                            </p:stCondLst>
                            <p:childTnLst>
                              <p:par>
                                <p:cTn id="1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25046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52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84" grpId="0" animBg="1"/>
      <p:bldP spid="207" grpId="0" animBg="1"/>
      <p:bldP spid="210" grpId="0" animBg="1"/>
      <p:bldP spid="219" grpId="0" animBg="1"/>
      <p:bldP spid="222" grpId="0" animBg="1"/>
      <p:bldP spid="245" grpId="0" animBg="1"/>
      <p:bldP spid="189" grpId="0" animBg="1"/>
      <p:bldP spid="189" grpId="1" animBg="1"/>
      <p:bldP spid="189" grpId="2" animBg="1"/>
      <p:bldP spid="190" grpId="0" animBg="1"/>
      <p:bldP spid="190" grpId="1" animBg="1"/>
      <p:bldP spid="193" grpId="0" animBg="1"/>
      <p:bldP spid="193" grpId="1" animBg="1"/>
      <p:bldP spid="193" grpId="2" animBg="1"/>
      <p:bldP spid="225" grpId="0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6" grpId="0" animBg="1"/>
      <p:bldP spid="34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432">
            <a:extLst>
              <a:ext uri="{FF2B5EF4-FFF2-40B4-BE49-F238E27FC236}">
                <a16:creationId xmlns:a16="http://schemas.microsoft.com/office/drawing/2014/main" id="{E3CBED1B-0514-4E6C-AFCE-6F7CEB0D1B3C}"/>
              </a:ext>
            </a:extLst>
          </p:cNvPr>
          <p:cNvSpPr/>
          <p:nvPr/>
        </p:nvSpPr>
        <p:spPr bwMode="auto">
          <a:xfrm>
            <a:off x="4864957" y="1728071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625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202" y="1376496"/>
            <a:ext cx="111981" cy="111981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786" y="1358748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AA3-D0B6-49AD-944A-FB438471971D}"/>
              </a:ext>
            </a:extLst>
          </p:cNvPr>
          <p:cNvGrpSpPr/>
          <p:nvPr/>
        </p:nvGrpSpPr>
        <p:grpSpPr>
          <a:xfrm>
            <a:off x="1123788" y="479231"/>
            <a:ext cx="7512743" cy="3172271"/>
            <a:chOff x="1123081" y="478812"/>
            <a:chExt cx="7513809" cy="643913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254AD6-0840-BC43-AE08-7E23B49716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81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193F8ED-6C96-4BF8-AC2D-7EBA30FB6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659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3690CBB-7DE7-42DE-9290-CA0B8FDF5A35}"/>
                </a:ext>
              </a:extLst>
            </p:cNvPr>
            <p:cNvCxnSpPr>
              <a:cxnSpLocks/>
            </p:cNvCxnSpPr>
            <p:nvPr/>
          </p:nvCxnSpPr>
          <p:spPr>
            <a:xfrm>
              <a:off x="5631806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E0BA0AB-ABCC-46A6-9316-EC3153D2A0C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890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79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4680" y="1358748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649" y="1466852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002" y="1467288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3888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038" y="1458374"/>
            <a:ext cx="204430" cy="204430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384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39722" y="1467288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369" y="1358312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953" y="1467288"/>
            <a:ext cx="19484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150" y="136827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663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2171" y="1357874"/>
            <a:ext cx="418074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73AB10F-0238-4D10-AED0-84D7313457C8}"/>
              </a:ext>
            </a:extLst>
          </p:cNvPr>
          <p:cNvSpPr/>
          <p:nvPr/>
        </p:nvSpPr>
        <p:spPr bwMode="auto">
          <a:xfrm>
            <a:off x="6854501" y="7322409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D8F79BF-E9D1-492C-AFD8-52BF7A2BA7B3}"/>
              </a:ext>
            </a:extLst>
          </p:cNvPr>
          <p:cNvSpPr/>
          <p:nvPr/>
        </p:nvSpPr>
        <p:spPr bwMode="auto">
          <a:xfrm>
            <a:off x="323268" y="1728507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3416C2-8026-4FBF-BFAA-6277691A4FA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8155DE2-E9CE-40C4-A3EB-4DC0229FF505}"/>
              </a:ext>
            </a:extLst>
          </p:cNvPr>
          <p:cNvSpPr/>
          <p:nvPr/>
        </p:nvSpPr>
        <p:spPr bwMode="auto">
          <a:xfrm>
            <a:off x="3141627" y="1433573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ef26q5c   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A61036E-E665-4119-9F87-E4925722F75F}"/>
              </a:ext>
            </a:extLst>
          </p:cNvPr>
          <p:cNvGrpSpPr/>
          <p:nvPr/>
        </p:nvGrpSpPr>
        <p:grpSpPr>
          <a:xfrm>
            <a:off x="1206498" y="1728507"/>
            <a:ext cx="1532838" cy="219954"/>
            <a:chOff x="1537621" y="893458"/>
            <a:chExt cx="1533056" cy="219986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CFE8D20-7AC1-4C8D-A614-34B58E481278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fx:2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9DE7822-1C86-4D8C-BA87-4AD7F759A4E5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ef26q5c  </a:t>
              </a:r>
            </a:p>
          </p:txBody>
        </p:sp>
      </p:grpSp>
      <p:sp>
        <p:nvSpPr>
          <p:cNvPr id="389" name="Rectangle 388">
            <a:extLst>
              <a:ext uri="{FF2B5EF4-FFF2-40B4-BE49-F238E27FC236}">
                <a16:creationId xmlns:a16="http://schemas.microsoft.com/office/drawing/2014/main" id="{071E3B96-8482-4246-B4A4-1F9DDB36B047}"/>
              </a:ext>
            </a:extLst>
          </p:cNvPr>
          <p:cNvSpPr/>
          <p:nvPr/>
        </p:nvSpPr>
        <p:spPr bwMode="auto">
          <a:xfrm>
            <a:off x="4070212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9D7B533-3F1B-43C8-8AF4-5652021342E9}"/>
              </a:ext>
            </a:extLst>
          </p:cNvPr>
          <p:cNvSpPr/>
          <p:nvPr/>
        </p:nvSpPr>
        <p:spPr bwMode="auto">
          <a:xfrm>
            <a:off x="5676667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web:sha@qe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59F9CF-DBF6-4FD1-9D96-F29BC3C71B0E}"/>
              </a:ext>
            </a:extLst>
          </p:cNvPr>
          <p:cNvCxnSpPr>
            <a:cxnSpLocks/>
            <a:stCxn id="433" idx="3"/>
            <a:endCxn id="392" idx="1"/>
          </p:cNvCxnSpPr>
          <p:nvPr/>
        </p:nvCxnSpPr>
        <p:spPr>
          <a:xfrm>
            <a:off x="5426236" y="1836611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EB64B391-CFFB-4FC0-9A93-589ED309C8FC}"/>
              </a:ext>
            </a:extLst>
          </p:cNvPr>
          <p:cNvCxnSpPr>
            <a:cxnSpLocks/>
            <a:stCxn id="447" idx="3"/>
            <a:endCxn id="429" idx="1"/>
          </p:cNvCxnSpPr>
          <p:nvPr/>
        </p:nvCxnSpPr>
        <p:spPr>
          <a:xfrm>
            <a:off x="7233588" y="1837047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CDE51EE-19CB-4FA2-82F1-FE559B6B9E84}"/>
              </a:ext>
            </a:extLst>
          </p:cNvPr>
          <p:cNvGrpSpPr/>
          <p:nvPr/>
        </p:nvGrpSpPr>
        <p:grpSpPr>
          <a:xfrm>
            <a:off x="7738267" y="2062310"/>
            <a:ext cx="518169" cy="149260"/>
            <a:chOff x="4915038" y="3602196"/>
            <a:chExt cx="920461" cy="265141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04A45D7-79D1-4E4B-99DC-3E00EC49FE64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866D7DCF-1A7D-481D-A49F-C66BCFF58EBD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30D1D972-DC19-4796-A7FE-ED636F00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662" y="1735380"/>
            <a:ext cx="202462" cy="202462"/>
          </a:xfrm>
          <a:prstGeom prst="rect">
            <a:avLst/>
          </a:prstGeom>
        </p:spPr>
      </p:pic>
      <p:sp>
        <p:nvSpPr>
          <p:cNvPr id="426" name="Rectangle 425">
            <a:extLst>
              <a:ext uri="{FF2B5EF4-FFF2-40B4-BE49-F238E27FC236}">
                <a16:creationId xmlns:a16="http://schemas.microsoft.com/office/drawing/2014/main" id="{28BFC110-9C28-4A1A-8086-9C9337F94616}"/>
              </a:ext>
            </a:extLst>
          </p:cNvPr>
          <p:cNvSpPr/>
          <p:nvPr/>
        </p:nvSpPr>
        <p:spPr bwMode="auto">
          <a:xfrm>
            <a:off x="9752475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428" name="Picture 427">
            <a:extLst>
              <a:ext uri="{FF2B5EF4-FFF2-40B4-BE49-F238E27FC236}">
                <a16:creationId xmlns:a16="http://schemas.microsoft.com/office/drawing/2014/main" id="{93F8D4C2-125C-4263-8F42-50754790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663" y="1735350"/>
            <a:ext cx="204430" cy="204430"/>
          </a:xfrm>
          <a:prstGeom prst="rect">
            <a:avLst/>
          </a:prstGeom>
        </p:spPr>
      </p:pic>
      <p:sp>
        <p:nvSpPr>
          <p:cNvPr id="429" name="Rectangle 428">
            <a:extLst>
              <a:ext uri="{FF2B5EF4-FFF2-40B4-BE49-F238E27FC236}">
                <a16:creationId xmlns:a16="http://schemas.microsoft.com/office/drawing/2014/main" id="{04241F15-23B8-4696-91D6-F07F8C7EACAD}"/>
              </a:ext>
            </a:extLst>
          </p:cNvPr>
          <p:cNvSpPr/>
          <p:nvPr/>
        </p:nvSpPr>
        <p:spPr bwMode="auto">
          <a:xfrm>
            <a:off x="8793971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CCF3C448-EC9F-4D95-A466-5B7083259FCB}"/>
              </a:ext>
            </a:extLst>
          </p:cNvPr>
          <p:cNvCxnSpPr>
            <a:cxnSpLocks/>
            <a:stCxn id="429" idx="3"/>
            <a:endCxn id="512" idx="1"/>
          </p:cNvCxnSpPr>
          <p:nvPr/>
        </p:nvCxnSpPr>
        <p:spPr>
          <a:xfrm>
            <a:off x="9538310" y="1837047"/>
            <a:ext cx="1689866" cy="46334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60EE3B7-B394-4AC6-BB32-965B52378F22}"/>
              </a:ext>
            </a:extLst>
          </p:cNvPr>
          <p:cNvCxnSpPr>
            <a:cxnSpLocks/>
            <a:stCxn id="429" idx="3"/>
            <a:endCxn id="426" idx="1"/>
          </p:cNvCxnSpPr>
          <p:nvPr/>
        </p:nvCxnSpPr>
        <p:spPr>
          <a:xfrm>
            <a:off x="9538309" y="1837047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191">
            <a:extLst>
              <a:ext uri="{FF2B5EF4-FFF2-40B4-BE49-F238E27FC236}">
                <a16:creationId xmlns:a16="http://schemas.microsoft.com/office/drawing/2014/main" id="{C83C37C5-AAED-44FA-849C-0631E23E3F13}"/>
              </a:ext>
            </a:extLst>
          </p:cNvPr>
          <p:cNvCxnSpPr>
            <a:cxnSpLocks/>
            <a:stCxn id="426" idx="3"/>
            <a:endCxn id="514" idx="1"/>
          </p:cNvCxnSpPr>
          <p:nvPr/>
        </p:nvCxnSpPr>
        <p:spPr>
          <a:xfrm>
            <a:off x="10496813" y="1837047"/>
            <a:ext cx="731765" cy="162463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433">
            <a:extLst>
              <a:ext uri="{FF2B5EF4-FFF2-40B4-BE49-F238E27FC236}">
                <a16:creationId xmlns:a16="http://schemas.microsoft.com/office/drawing/2014/main" id="{739271E6-30D7-4D45-B9A1-55351F67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789" y="1746254"/>
            <a:ext cx="111981" cy="111981"/>
          </a:xfrm>
          <a:prstGeom prst="rect">
            <a:avLst/>
          </a:prstGeom>
        </p:spPr>
      </p:pic>
      <p:sp>
        <p:nvSpPr>
          <p:cNvPr id="435" name="Rectangle 434">
            <a:extLst>
              <a:ext uri="{FF2B5EF4-FFF2-40B4-BE49-F238E27FC236}">
                <a16:creationId xmlns:a16="http://schemas.microsoft.com/office/drawing/2014/main" id="{F76336D0-C230-4768-9D75-40F6BC18D74C}"/>
              </a:ext>
            </a:extLst>
          </p:cNvPr>
          <p:cNvSpPr/>
          <p:nvPr/>
        </p:nvSpPr>
        <p:spPr>
          <a:xfrm>
            <a:off x="309348" y="2382931"/>
            <a:ext cx="3379587" cy="845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200">
                <a:solidFill>
                  <a:srgbClr val="1A1A1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fx:2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36" name="Speech Bubble: Rectangle with Corners Rounded 435">
            <a:extLst>
              <a:ext uri="{FF2B5EF4-FFF2-40B4-BE49-F238E27FC236}">
                <a16:creationId xmlns:a16="http://schemas.microsoft.com/office/drawing/2014/main" id="{5B33DB06-7C2F-4380-82C1-12408D09892E}"/>
              </a:ext>
            </a:extLst>
          </p:cNvPr>
          <p:cNvSpPr/>
          <p:nvPr/>
        </p:nvSpPr>
        <p:spPr>
          <a:xfrm>
            <a:off x="895674" y="3370148"/>
            <a:ext cx="5032826" cy="637086"/>
          </a:xfrm>
          <a:prstGeom prst="wedgeRoundRectCallout">
            <a:avLst>
              <a:gd name="adj1" fmla="val 31341"/>
              <a:gd name="adj2" fmla="val -274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6A62630-63AD-4BB6-87A1-BAF94EC99C97}"/>
              </a:ext>
            </a:extLst>
          </p:cNvPr>
          <p:cNvSpPr/>
          <p:nvPr/>
        </p:nvSpPr>
        <p:spPr bwMode="auto">
          <a:xfrm>
            <a:off x="3805373" y="1728507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3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2205E68A-89E2-4FA2-974B-AB46462C04E9}"/>
              </a:ext>
            </a:extLst>
          </p:cNvPr>
          <p:cNvCxnSpPr>
            <a:cxnSpLocks/>
            <a:stCxn id="381" idx="3"/>
          </p:cNvCxnSpPr>
          <p:nvPr/>
        </p:nvCxnSpPr>
        <p:spPr>
          <a:xfrm>
            <a:off x="2739336" y="1837047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BA0901C-4C4F-43D4-98A4-F65BD099C4E4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07039FBD-77FD-460F-B14F-E81B786A624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E29CA7A-FCE9-40BB-B2B5-DBA4327106EB}"/>
              </a:ext>
            </a:extLst>
          </p:cNvPr>
          <p:cNvSpPr/>
          <p:nvPr/>
        </p:nvSpPr>
        <p:spPr bwMode="auto">
          <a:xfrm>
            <a:off x="4864427" y="1728071"/>
            <a:ext cx="42836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D7D70ADE-C0AC-426F-A716-0A62FA156D2F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6AA7277C-569D-423E-8C2B-0BA5FE40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CC82F766-F8A6-4943-BC77-67D565AD72E5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514" name="Picture 513">
            <a:extLst>
              <a:ext uri="{FF2B5EF4-FFF2-40B4-BE49-F238E27FC236}">
                <a16:creationId xmlns:a16="http://schemas.microsoft.com/office/drawing/2014/main" id="{660A6C1E-6551-4B0B-81A1-981EB2E050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18B6A0BF-E189-4B24-92A8-56D7D63FECE1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8743699F-B4CF-46B4-A74F-AA0328EC1CF7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44A9765-C7FD-40D0-8BED-CCB5D16F6B3E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FEE772A-0181-4333-85E3-8C7EB4C491D2}"/>
              </a:ext>
            </a:extLst>
          </p:cNvPr>
          <p:cNvGrpSpPr/>
          <p:nvPr/>
        </p:nvGrpSpPr>
        <p:grpSpPr>
          <a:xfrm>
            <a:off x="11180332" y="2983228"/>
            <a:ext cx="720935" cy="444154"/>
            <a:chOff x="3240661" y="1005909"/>
            <a:chExt cx="540854" cy="333210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940369D6-4352-42E8-B107-690E3F289010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40713B4-77D7-4E9F-A755-1EC88E0C23E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0ACB096-97F4-45DB-88B0-83810F72EF8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36692398-1660-41AA-B473-C35DAB3D67D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1330E3B-C45A-42AB-BC40-D6084E0C092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5C6B33D-E9BF-47D5-A7A9-FC043F6E34C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A24F458-3F43-4AC2-B95F-968389CC9CA1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C76DC1DD-299D-4ACD-BF01-584F892687C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746C8CE-BC66-48ED-A6CB-D61FDD46BBE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E363EE6-CE6D-48F4-9C37-996471E78E89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089049B-7E89-423B-861B-139DC25EBE4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257CBF82-30F1-4490-8C34-14F3952B4C46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A58F99-71C0-4FAB-92D5-70412AA2D6B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B416033-68A6-4AA9-BADC-3655647B266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6716D9B-4C14-4CE8-A1F2-980124F1122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E2820A5-34F7-480E-AD33-E0F91A004A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0F79B13-4191-493D-BF9C-3C6F6BE18F8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2EA3E51-A545-49F8-BFF8-DA8CCC57832D}"/>
              </a:ext>
            </a:extLst>
          </p:cNvPr>
          <p:cNvGrpSpPr/>
          <p:nvPr/>
        </p:nvGrpSpPr>
        <p:grpSpPr>
          <a:xfrm>
            <a:off x="11178658" y="2986583"/>
            <a:ext cx="720935" cy="444155"/>
            <a:chOff x="3240661" y="1005909"/>
            <a:chExt cx="540854" cy="33321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3F911704-3A05-46C0-8895-BC5B10791E5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1"/>
              <a:chOff x="1926169" y="1632181"/>
              <a:chExt cx="540854" cy="333211"/>
            </a:xfrm>
          </p:grpSpPr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F96BEB1A-EDFF-48FB-B8E8-A510BE08C0BE}"/>
                  </a:ext>
                </a:extLst>
              </p:cNvPr>
              <p:cNvSpPr/>
              <p:nvPr/>
            </p:nvSpPr>
            <p:spPr>
              <a:xfrm flipV="1">
                <a:off x="2419355" y="1919673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F5CDDDE-089A-4617-AAF9-D8EBAF47180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CE4D693B-E02C-4E9F-9270-D0170673A24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46F70D1F-14E3-4BBA-995A-EDFE80E6083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2FF7CA86-70F8-40A8-8A02-49BD10C03509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071858D-DABE-4A78-84A4-A3B2448C087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EC027D4A-FB47-41F0-9A21-BB747147421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C912F5E1-D611-4DE1-A48C-D246047C1D41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7F53F359-13C4-4E52-AEBA-C3A8637022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E033B3F-C23E-4D28-9F47-87FC8C59732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C1038ECE-A9B2-4337-B44B-EFBA1B64BC5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B2739314-25AE-46E9-8EDA-4E7446C9C942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C1ED2D2-AD59-42B8-ACD7-365A4D5CFC4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AD5B1B2-AA72-44AC-9BE3-3B659DFAE23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11477122-410A-4017-B641-240928F16E5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19EDD8-9FBB-4459-97AD-732E647AB59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9A90BFC-E89F-42B1-9292-5575551C237D}"/>
              </a:ext>
            </a:extLst>
          </p:cNvPr>
          <p:cNvGrpSpPr/>
          <p:nvPr/>
        </p:nvGrpSpPr>
        <p:grpSpPr>
          <a:xfrm>
            <a:off x="11178941" y="1820714"/>
            <a:ext cx="720935" cy="444154"/>
            <a:chOff x="3240661" y="1005909"/>
            <a:chExt cx="540854" cy="333210"/>
          </a:xfrm>
        </p:grpSpPr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BCE74F36-3724-4BCF-83FE-9C21AFACAA3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DF398C8E-3442-4706-82E9-6C5540A9A2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3896B46-AE2B-411C-97EA-82ECD23CADCF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3EB481E-0BD2-407E-B272-56CBE48706E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55B401B-6612-4D62-9859-ABF0FF1AC016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77302AA3-A22E-4932-8043-B38BBDA4572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2A6FBC3B-8C48-4C4F-9AD5-80224EC784A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F6D49B-ABC6-49BF-96B5-EB1423437F6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20B78BA-FDBA-4408-937D-477D262BC8AB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006ABFD-A8FA-41F4-A556-9D2B02DAD6FD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D8C43C6-9CC9-4500-BCDB-CBE7A564CBD5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E67D3C5C-46BC-4A3F-9796-1E156D5217C8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50FC57E3-0DD3-4A85-BAD0-2F1B9DF6155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CE8DA58A-5FFB-4732-AF0B-501F49B2738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2DA67331-FB55-4F40-9422-3BB2CF9A4B6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CB8276D1-9087-4049-93E1-B97C68DA07E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A4597CE-3FEC-4CD4-9AE9-A75086BAA59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DD24406-7DFB-4C8D-B528-0E866438F9BB}"/>
              </a:ext>
            </a:extLst>
          </p:cNvPr>
          <p:cNvSpPr/>
          <p:nvPr/>
        </p:nvSpPr>
        <p:spPr>
          <a:xfrm>
            <a:off x="6503738" y="1738033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370143EF-964C-4B9D-82B0-C3500C657479}"/>
              </a:ext>
            </a:extLst>
          </p:cNvPr>
          <p:cNvSpPr/>
          <p:nvPr/>
        </p:nvSpPr>
        <p:spPr>
          <a:xfrm>
            <a:off x="6503738" y="173818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BFDF4BBE-DAD0-4D7E-94EC-7DCF5C2AA660}"/>
              </a:ext>
            </a:extLst>
          </p:cNvPr>
          <p:cNvSpPr/>
          <p:nvPr/>
        </p:nvSpPr>
        <p:spPr>
          <a:xfrm>
            <a:off x="6503738" y="1738185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test:4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E4B9E2E2-58B8-461F-AA64-9688FCB9C681}"/>
              </a:ext>
            </a:extLst>
          </p:cNvPr>
          <p:cNvSpPr/>
          <p:nvPr/>
        </p:nvSpPr>
        <p:spPr bwMode="auto">
          <a:xfrm>
            <a:off x="6489251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web:3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E1CB6900-8378-491A-AB5E-9B299953AB3E}"/>
              </a:ext>
            </a:extLst>
          </p:cNvPr>
          <p:cNvGrpSpPr/>
          <p:nvPr/>
        </p:nvGrpSpPr>
        <p:grpSpPr>
          <a:xfrm>
            <a:off x="11177077" y="1416627"/>
            <a:ext cx="720935" cy="444154"/>
            <a:chOff x="3240661" y="1005909"/>
            <a:chExt cx="540854" cy="333210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B822AB7D-6185-44E9-B70A-4FC3E19E5F2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9B8C062-406B-444E-998B-624B1CEB69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AC275E-6BE1-424D-88DF-237B805037B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ECB18FEE-0ACD-4646-B0A2-B381A5E6F33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7315BC25-724C-4A62-9F78-CB739CFAEB6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D93F8581-44E5-491B-ACDE-ED7118F4BF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07E54E26-C964-4442-A460-18AE27D6C93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2242E66-2E12-4CAB-99C9-9AF1441DFC8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0CAE27C9-3464-40D5-A43F-CEA4E80EFD8C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300CE047-A348-416C-9AEF-29E56B0BE11E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5EEB184-8FEE-42E8-9383-F7A3C53412F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31F971BA-490B-4F6E-A420-40268AFA2735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17BF437-4144-4021-89D6-893F4077EC24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75F70E46-5BAE-4D2B-BC9B-800C36AA3612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426F18E9-D7A9-4747-8A92-9E44A7DB5A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CF2B1510-F03A-4BE2-8457-87C82EA084CB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70A8BC2-1415-4BE6-A435-7B2FBB5C05D9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test:3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26865A-B655-42A8-93E3-AEA5398C8F00}"/>
              </a:ext>
            </a:extLst>
          </p:cNvPr>
          <p:cNvSpPr txBox="1"/>
          <p:nvPr/>
        </p:nvSpPr>
        <p:spPr>
          <a:xfrm>
            <a:off x="237068" y="4760620"/>
            <a:ext cx="11717865" cy="830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5399" dirty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rPr>
              <a:t>Container OS &amp; Framework Patching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07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869">
        <p:fade/>
      </p:transition>
    </mc:Choice>
    <mc:Fallback>
      <p:transition spd="med" advTm="31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8894 -0.0432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-217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13959 0.0289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492 -0.0275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84 0.0310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55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600"/>
                            </p:stCondLst>
                            <p:childTnLst>
                              <p:par>
                                <p:cTn id="14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57 0.20162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0069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287" grpId="0" animBg="1"/>
      <p:bldP spid="355" grpId="0" animBg="1"/>
      <p:bldP spid="389" grpId="0" animBg="1"/>
      <p:bldP spid="392" grpId="0" animBg="1"/>
      <p:bldP spid="426" grpId="0" animBg="1"/>
      <p:bldP spid="429" grpId="0" animBg="1"/>
      <p:bldP spid="435" grpId="0" animBg="1"/>
      <p:bldP spid="435" grpId="1" animBg="1"/>
      <p:bldP spid="436" grpId="0" animBg="1"/>
      <p:bldP spid="436" grpId="1" animBg="1"/>
      <p:bldP spid="440" grpId="0" animBg="1"/>
      <p:bldP spid="502" grpId="0" animBg="1"/>
      <p:bldP spid="502" grpId="1" animBg="1"/>
      <p:bldP spid="444" grpId="0" animBg="1"/>
      <p:bldP spid="444" grpId="1" animBg="1"/>
      <p:bldP spid="444" grpId="2" animBg="1"/>
      <p:bldP spid="445" grpId="0" animBg="1"/>
      <p:bldP spid="445" grpId="1" animBg="1"/>
      <p:bldP spid="446" grpId="0" animBg="1"/>
      <p:bldP spid="446" grpId="1" animBg="1"/>
      <p:bldP spid="446" grpId="2" animBg="1"/>
      <p:bldP spid="447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Tasks: OS &amp; FX Patching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DA75CB7-D771-4657-8435-D177A7420493}"/>
                </a:ext>
              </a:extLst>
            </p:cNvPr>
            <p:cNvGrpSpPr/>
            <p:nvPr/>
          </p:nvGrpSpPr>
          <p:grpSpPr>
            <a:xfrm>
              <a:off x="6245784" y="4347415"/>
              <a:ext cx="1795058" cy="265600"/>
              <a:chOff x="6394827" y="4347415"/>
              <a:chExt cx="1795058" cy="26560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8A36AF3-A703-4C92-9FF8-8596E9346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4827" y="4347415"/>
                <a:ext cx="736777" cy="265600"/>
              </a:xfrm>
              <a:prstGeom prst="rect">
                <a:avLst/>
              </a:prstGeom>
              <a:noFill/>
              <a:ln w="19050">
                <a:noFill/>
                <a:headEnd type="none" w="med" len="med"/>
                <a:tailEnd type="none" w="med" len="med"/>
              </a:ln>
              <a:effectLst/>
            </p:spPr>
          </p:pic>
          <p:pic>
            <p:nvPicPr>
              <p:cNvPr id="65" name="Picture 6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612B7789-B34B-4553-9796-4614B0EE6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9427" y="4361057"/>
                <a:ext cx="1000458" cy="241051"/>
              </a:xfrm>
              <a:prstGeom prst="rect">
                <a:avLst/>
              </a:prstGeom>
              <a:noFill/>
              <a:ln w="19050">
                <a:noFill/>
                <a:headEnd type="none" w="med" len="med"/>
                <a:tailEnd type="none" w="med" len="med"/>
              </a:ln>
              <a:effectLst/>
            </p:spPr>
          </p:pic>
        </p:grp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038975" y="2521832"/>
            <a:ext cx="2948761" cy="63826"/>
          </a:xfrm>
          <a:prstGeom prst="curvedConnector4">
            <a:avLst>
              <a:gd name="adj1" fmla="val 23288"/>
              <a:gd name="adj2" fmla="val 738782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3811682" y="2962906"/>
            <a:ext cx="766616" cy="734979"/>
          </a:xfrm>
          <a:prstGeom prst="curvedConnector2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</p:spTree>
    <p:extLst>
      <p:ext uri="{BB962C8B-B14F-4D97-AF65-F5344CB8AC3E}">
        <p14:creationId xmlns:p14="http://schemas.microsoft.com/office/powerpoint/2010/main" val="1451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 Tasks: Break The Loop – OS &amp; FX Patching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DA75CB7-D771-4657-8435-D177A7420493}"/>
                </a:ext>
              </a:extLst>
            </p:cNvPr>
            <p:cNvGrpSpPr/>
            <p:nvPr/>
          </p:nvGrpSpPr>
          <p:grpSpPr>
            <a:xfrm>
              <a:off x="6245784" y="4347415"/>
              <a:ext cx="1795058" cy="265600"/>
              <a:chOff x="6394827" y="4347415"/>
              <a:chExt cx="1795058" cy="26560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8A36AF3-A703-4C92-9FF8-8596E9346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4827" y="4347415"/>
                <a:ext cx="736777" cy="265600"/>
              </a:xfrm>
              <a:prstGeom prst="rect">
                <a:avLst/>
              </a:prstGeom>
              <a:noFill/>
              <a:ln w="19050">
                <a:noFill/>
                <a:headEnd type="none" w="med" len="med"/>
                <a:tailEnd type="none" w="med" len="med"/>
              </a:ln>
              <a:effectLst/>
            </p:spPr>
          </p:pic>
          <p:pic>
            <p:nvPicPr>
              <p:cNvPr id="65" name="Picture 6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612B7789-B34B-4553-9796-4614B0EE6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9427" y="4361057"/>
                <a:ext cx="1000458" cy="241051"/>
              </a:xfrm>
              <a:prstGeom prst="rect">
                <a:avLst/>
              </a:prstGeom>
              <a:noFill/>
              <a:ln w="19050">
                <a:noFill/>
                <a:headEnd type="none" w="med" len="med"/>
                <a:tailEnd type="none" w="med" len="med"/>
              </a:ln>
              <a:effectLst/>
            </p:spPr>
          </p:pic>
        </p:grp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Image result for azure pipelines logo">
            <a:extLst>
              <a:ext uri="{FF2B5EF4-FFF2-40B4-BE49-F238E27FC236}">
                <a16:creationId xmlns:a16="http://schemas.microsoft.com/office/drawing/2014/main" id="{21F231C0-A105-4822-B995-458EA9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441" y="2214522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3C08D436-E5DE-44A4-9FDC-B6CD4AF9CEC7}"/>
              </a:ext>
            </a:extLst>
          </p:cNvPr>
          <p:cNvSpPr/>
          <p:nvPr/>
        </p:nvSpPr>
        <p:spPr>
          <a:xfrm>
            <a:off x="2854591" y="1723292"/>
            <a:ext cx="1602961" cy="960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 Solutions</a:t>
            </a:r>
          </a:p>
        </p:txBody>
      </p:sp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147" idx="1"/>
          </p:cNvCxnSpPr>
          <p:nvPr/>
        </p:nvCxnSpPr>
        <p:spPr>
          <a:xfrm flipV="1">
            <a:off x="2038975" y="2203440"/>
            <a:ext cx="815616" cy="382218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E90604-C40A-4B97-BDCD-5E8D0AB8984C}"/>
              </a:ext>
            </a:extLst>
          </p:cNvPr>
          <p:cNvCxnSpPr>
            <a:cxnSpLocks/>
            <a:stCxn id="147" idx="3"/>
            <a:endCxn id="6" idx="0"/>
          </p:cNvCxnSpPr>
          <p:nvPr/>
        </p:nvCxnSpPr>
        <p:spPr>
          <a:xfrm>
            <a:off x="4457552" y="2203440"/>
            <a:ext cx="530184" cy="318392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147" idx="2"/>
          </p:cNvCxnSpPr>
          <p:nvPr/>
        </p:nvCxnSpPr>
        <p:spPr>
          <a:xfrm rot="16200000" flipV="1">
            <a:off x="3226729" y="3112930"/>
            <a:ext cx="1030116" cy="171429"/>
          </a:xfrm>
          <a:prstGeom prst="curvedConnector3">
            <a:avLst>
              <a:gd name="adj1" fmla="val 50000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9AA74-B10C-4775-9CF1-40A73D49C8CF}"/>
              </a:ext>
            </a:extLst>
          </p:cNvPr>
          <p:cNvSpPr/>
          <p:nvPr/>
        </p:nvSpPr>
        <p:spPr>
          <a:xfrm rot="1384826">
            <a:off x="10588274" y="357928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Summer ‘19</a:t>
            </a:r>
          </a:p>
        </p:txBody>
      </p:sp>
      <p:pic>
        <p:nvPicPr>
          <p:cNvPr id="92" name="Picture 6" descr="Related image">
            <a:extLst>
              <a:ext uri="{FF2B5EF4-FFF2-40B4-BE49-F238E27FC236}">
                <a16:creationId xmlns:a16="http://schemas.microsoft.com/office/drawing/2014/main" id="{3BCCBEA0-3AD9-41C1-A6CF-4CE2F9AA8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3779582" y="2155957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4201EB6B-014F-4838-A481-5E9CFFC9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3367260" y="2171051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8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Docker Content Trust</a:t>
            </a:r>
            <a:br>
              <a:rPr lang="en-US" dirty="0"/>
            </a:br>
            <a:r>
              <a:rPr lang="en-US" dirty="0"/>
              <a:t>Image Signing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Assuring an image validation source to destination</a:t>
            </a:r>
          </a:p>
        </p:txBody>
      </p:sp>
      <p:pic>
        <p:nvPicPr>
          <p:cNvPr id="1026" name="Picture 2" descr="Image result for docker content trust">
            <a:extLst>
              <a:ext uri="{FF2B5EF4-FFF2-40B4-BE49-F238E27FC236}">
                <a16:creationId xmlns:a16="http://schemas.microsoft.com/office/drawing/2014/main" id="{468A34D1-202B-4734-9CF3-B718D7C6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634" y="1790740"/>
            <a:ext cx="3296229" cy="29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E6CFB-B49D-4DE3-A5A2-A9D65C1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Content Trust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B80A6-EB5C-4FC9-80BA-D69A90CAF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Trust Preview added September ’18, now GA</a:t>
            </a:r>
          </a:p>
          <a:p>
            <a:pPr lvl="1"/>
            <a:r>
              <a:rPr lang="en-US" dirty="0"/>
              <a:t>Images signed at the source, stored in ACR, validated on the client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88ED2E-0BEE-4E5C-BB10-A93AC6833B57}"/>
              </a:ext>
            </a:extLst>
          </p:cNvPr>
          <p:cNvGrpSpPr/>
          <p:nvPr/>
        </p:nvGrpSpPr>
        <p:grpSpPr>
          <a:xfrm>
            <a:off x="10055210" y="67407"/>
            <a:ext cx="2332951" cy="2405012"/>
            <a:chOff x="8275637" y="3420149"/>
            <a:chExt cx="3686325" cy="3800190"/>
          </a:xfrm>
        </p:grpSpPr>
        <p:pic>
          <p:nvPicPr>
            <p:cNvPr id="7" name="Picture 2" descr="Related image">
              <a:extLst>
                <a:ext uri="{FF2B5EF4-FFF2-40B4-BE49-F238E27FC236}">
                  <a16:creationId xmlns:a16="http://schemas.microsoft.com/office/drawing/2014/main" id="{B13EA80D-9684-4FFB-8F93-82F7F4370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637" y="3420149"/>
              <a:ext cx="3686325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lated image">
              <a:extLst>
                <a:ext uri="{FF2B5EF4-FFF2-40B4-BE49-F238E27FC236}">
                  <a16:creationId xmlns:a16="http://schemas.microsoft.com/office/drawing/2014/main" id="{A08FD8EF-322C-4339-8531-973BFF720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774" y="5439014"/>
              <a:ext cx="1781325" cy="178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86F031A-70DE-456C-87A0-7A8C1BDA6CE1}"/>
              </a:ext>
            </a:extLst>
          </p:cNvPr>
          <p:cNvSpPr/>
          <p:nvPr/>
        </p:nvSpPr>
        <p:spPr>
          <a:xfrm>
            <a:off x="4527257" y="4500666"/>
            <a:ext cx="2776857" cy="1490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2CDA3-24D6-4D50-B9BD-3622C6927EBC}"/>
              </a:ext>
            </a:extLst>
          </p:cNvPr>
          <p:cNvGrpSpPr/>
          <p:nvPr/>
        </p:nvGrpSpPr>
        <p:grpSpPr>
          <a:xfrm>
            <a:off x="7141594" y="4654188"/>
            <a:ext cx="339525" cy="339525"/>
            <a:chOff x="3775313" y="193718"/>
            <a:chExt cx="346333" cy="34633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B1A2CB-E524-40EC-B0EC-FDBD2A9E64E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E99B22-75A2-444E-9FCF-581F07C018A6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811AC08-E5AB-4381-BF6C-AEF629E0C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53D474-34B9-49FC-BABA-741536F7ABCF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C10AC-9325-46D4-8F0B-EE64606EF632}"/>
              </a:ext>
            </a:extLst>
          </p:cNvPr>
          <p:cNvSpPr/>
          <p:nvPr/>
        </p:nvSpPr>
        <p:spPr>
          <a:xfrm>
            <a:off x="4947648" y="4971121"/>
            <a:ext cx="1992055" cy="358570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Images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AB10F-6429-4F06-99C9-9EED93BA92FE}"/>
              </a:ext>
            </a:extLst>
          </p:cNvPr>
          <p:cNvSpPr/>
          <p:nvPr/>
        </p:nvSpPr>
        <p:spPr>
          <a:xfrm>
            <a:off x="4947648" y="5547319"/>
            <a:ext cx="1992055" cy="358570"/>
          </a:xfrm>
          <a:prstGeom prst="rect">
            <a:avLst/>
          </a:prstGeom>
          <a:solidFill>
            <a:srgbClr val="0666D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Signatures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35A88-3FAC-4B24-ACC4-BF0AEBF5A09E}"/>
              </a:ext>
            </a:extLst>
          </p:cNvPr>
          <p:cNvSpPr txBox="1"/>
          <p:nvPr/>
        </p:nvSpPr>
        <p:spPr>
          <a:xfrm>
            <a:off x="5701535" y="4500666"/>
            <a:ext cx="1387941" cy="226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2" dirty="0">
                <a:sym typeface="Wingdings 2" panose="05020102010507070707" pitchFamily="18" charset="2"/>
              </a:rPr>
              <a:t></a:t>
            </a:r>
            <a:r>
              <a:rPr lang="en-US" sz="882" dirty="0"/>
              <a:t> Content Trust Enabled, </a:t>
            </a:r>
          </a:p>
        </p:txBody>
      </p:sp>
      <p:pic>
        <p:nvPicPr>
          <p:cNvPr id="18" name="Picture 6" descr="Image result for shipping manifest icon">
            <a:extLst>
              <a:ext uri="{FF2B5EF4-FFF2-40B4-BE49-F238E27FC236}">
                <a16:creationId xmlns:a16="http://schemas.microsoft.com/office/drawing/2014/main" id="{E2D0F66C-0737-4844-846F-91833C6C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11" y="5297435"/>
            <a:ext cx="241567" cy="2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See the source image">
            <a:extLst>
              <a:ext uri="{FF2B5EF4-FFF2-40B4-BE49-F238E27FC236}">
                <a16:creationId xmlns:a16="http://schemas.microsoft.com/office/drawing/2014/main" id="{D94176DA-3D61-4BF4-9FAF-182505780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4301368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447AC8-C17B-4996-B244-06CD3A02E22B}"/>
              </a:ext>
            </a:extLst>
          </p:cNvPr>
          <p:cNvGrpSpPr/>
          <p:nvPr/>
        </p:nvGrpSpPr>
        <p:grpSpPr>
          <a:xfrm>
            <a:off x="4316027" y="4653058"/>
            <a:ext cx="339525" cy="339525"/>
            <a:chOff x="3775313" y="193718"/>
            <a:chExt cx="346333" cy="34633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BC0D7B-951B-4542-9600-B0832B06E7F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8FFD10-6EF3-4C16-A16E-647D080226A1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F716631-4C68-4459-B989-C4C905D0A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A8674C-EC99-413D-A8AA-2DD25FADAB44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pic>
        <p:nvPicPr>
          <p:cNvPr id="25" name="Picture 10" descr="See the source image">
            <a:extLst>
              <a:ext uri="{FF2B5EF4-FFF2-40B4-BE49-F238E27FC236}">
                <a16:creationId xmlns:a16="http://schemas.microsoft.com/office/drawing/2014/main" id="{37D6EF05-2789-4FB1-9FAA-C8F93C23F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7126935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582795-B9C9-42F8-B15D-5EC6CB8B7604}"/>
              </a:ext>
            </a:extLst>
          </p:cNvPr>
          <p:cNvSpPr txBox="1"/>
          <p:nvPr/>
        </p:nvSpPr>
        <p:spPr>
          <a:xfrm>
            <a:off x="4723369" y="4409882"/>
            <a:ext cx="559769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acr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25A16-47BD-4E7E-8BA9-8663B760AD97}"/>
              </a:ext>
            </a:extLst>
          </p:cNvPr>
          <p:cNvSpPr txBox="1"/>
          <p:nvPr/>
        </p:nvSpPr>
        <p:spPr>
          <a:xfrm>
            <a:off x="1229447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push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C9376-8F32-4B95-875A-294DF34B36E2}"/>
              </a:ext>
            </a:extLst>
          </p:cNvPr>
          <p:cNvSpPr txBox="1"/>
          <p:nvPr/>
        </p:nvSpPr>
        <p:spPr>
          <a:xfrm>
            <a:off x="8803122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pull</a:t>
            </a:r>
          </a:p>
        </p:txBody>
      </p:sp>
      <p:pic>
        <p:nvPicPr>
          <p:cNvPr id="29" name="Picture 10" descr="See the source image">
            <a:extLst>
              <a:ext uri="{FF2B5EF4-FFF2-40B4-BE49-F238E27FC236}">
                <a16:creationId xmlns:a16="http://schemas.microsoft.com/office/drawing/2014/main" id="{CC294C75-6177-4DE1-9746-FF00EFAA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1491201" y="5046283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A330B9-AB16-45A9-8690-11A6050E762A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1888543" y="5150406"/>
            <a:ext cx="2412824" cy="6643"/>
          </a:xfrm>
          <a:prstGeom prst="straightConnector1">
            <a:avLst/>
          </a:prstGeom>
          <a:ln w="38100">
            <a:solidFill>
              <a:srgbClr val="24B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27C75B-8D87-4D6C-8F8F-762BD49FB0D4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7524278" y="5150406"/>
            <a:ext cx="2200886" cy="0"/>
          </a:xfrm>
          <a:prstGeom prst="straightConnector1">
            <a:avLst/>
          </a:prstGeom>
          <a:ln w="38100">
            <a:solidFill>
              <a:srgbClr val="24B8E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0" descr="See the source image">
            <a:extLst>
              <a:ext uri="{FF2B5EF4-FFF2-40B4-BE49-F238E27FC236}">
                <a16:creationId xmlns:a16="http://schemas.microsoft.com/office/drawing/2014/main" id="{1EAEAF4D-39A5-40B7-9E5B-0B8CF3B5A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9729310" y="5020247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public private key icon">
            <a:extLst>
              <a:ext uri="{FF2B5EF4-FFF2-40B4-BE49-F238E27FC236}">
                <a16:creationId xmlns:a16="http://schemas.microsoft.com/office/drawing/2014/main" id="{D6AF7DCE-0F1D-4CE1-8BCE-48F964F5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95" y="5297435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public private key icon">
            <a:extLst>
              <a:ext uri="{FF2B5EF4-FFF2-40B4-BE49-F238E27FC236}">
                <a16:creationId xmlns:a16="http://schemas.microsoft.com/office/drawing/2014/main" id="{F7EE1D65-7DDE-4155-A2B9-DB012F73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56" y="5261172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public private key icon">
            <a:extLst>
              <a:ext uri="{FF2B5EF4-FFF2-40B4-BE49-F238E27FC236}">
                <a16:creationId xmlns:a16="http://schemas.microsoft.com/office/drawing/2014/main" id="{E116075D-3943-4FCC-8D21-06CE085D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37" y="5800147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959C999-A075-404D-B688-4F4DE3D4FED9}"/>
              </a:ext>
            </a:extLst>
          </p:cNvPr>
          <p:cNvSpPr/>
          <p:nvPr/>
        </p:nvSpPr>
        <p:spPr>
          <a:xfrm>
            <a:off x="238394" y="3048338"/>
            <a:ext cx="6318562" cy="1339833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Trust based on the source, not the actual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need a signing of actual content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152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Container Workflows…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6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8646778" y="1616306"/>
            <a:ext cx="2512085" cy="608841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Kubernetes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8646778" y="3474387"/>
            <a:ext cx="2512085" cy="608841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8646778" y="2855027"/>
            <a:ext cx="2512085" cy="608841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8646778" y="2235667"/>
            <a:ext cx="2512085" cy="608841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8646778" y="4093747"/>
            <a:ext cx="2512085" cy="608841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8646778" y="4713107"/>
            <a:ext cx="2512085" cy="608841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8646778" y="5332467"/>
            <a:ext cx="2512085" cy="608841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5004" y="1668563"/>
            <a:ext cx="1453914" cy="148046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endParaRPr lang="en-US" sz="1961" b="1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200198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4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200146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7599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3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659" y="1640326"/>
            <a:ext cx="1453914" cy="1496665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446" y="1616306"/>
            <a:ext cx="1453914" cy="1520681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4205" y="3339048"/>
            <a:ext cx="3741004" cy="1575555"/>
            <a:chOff x="2472663" y="3339013"/>
            <a:chExt cx="3742594" cy="1576225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24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3975592" y="3818594"/>
            <a:ext cx="780292" cy="756891"/>
            <a:chOff x="3974684" y="3818762"/>
            <a:chExt cx="780624" cy="757214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3974684" y="4175695"/>
              <a:ext cx="780624" cy="400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255931" y="3540545"/>
            <a:ext cx="640276" cy="4583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661" y="3346327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161668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18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8435315" y="869322"/>
            <a:ext cx="2165893" cy="652434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482156" y="4882306"/>
            <a:ext cx="1930883" cy="597371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14201">
              <a:defRPr/>
            </a:pP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Secure by default with by </a:t>
            </a:r>
            <a:r>
              <a:rPr lang="en-US" sz="1200" b="1" i="1" kern="0" dirty="0" err="1">
                <a:solidFill>
                  <a:srgbClr val="FFC000"/>
                </a:solidFill>
                <a:latin typeface="Calibri" panose="020F0502020204030204"/>
              </a:rPr>
              <a:t>Quarantin-ing</a:t>
            </a: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 artifacts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219023" y="2412570"/>
            <a:ext cx="1038337" cy="133385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35645" y="2727555"/>
            <a:ext cx="1928891" cy="529353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474205" y="4550663"/>
            <a:ext cx="1754155" cy="95449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650317" y="365201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449014" y="363326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506413" y="3643157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300487" y="2514923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0965787" y="123236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03215" y="3461854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03431" y="546834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351673" y="3604740"/>
            <a:ext cx="617495" cy="65015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50119" y="4156063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616" y="3313451"/>
            <a:ext cx="903947" cy="59737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01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8194065" y="3306492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17758" y="3717646"/>
            <a:ext cx="497937" cy="497937"/>
          </a:xfrm>
          <a:prstGeom prst="rect">
            <a:avLst/>
          </a:prstGeom>
        </p:spPr>
      </p:pic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234814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852945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3471076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089207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707338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532547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44" y="3910822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368" y="3363638"/>
            <a:ext cx="757169" cy="334808"/>
            <a:chOff x="3913058" y="3363628"/>
            <a:chExt cx="757277" cy="334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34" name="Twistlock" descr="Related image">
            <a:extLst>
              <a:ext uri="{FF2B5EF4-FFF2-40B4-BE49-F238E27FC236}">
                <a16:creationId xmlns:a16="http://schemas.microsoft.com/office/drawing/2014/main" id="{86998A77-F442-49BD-8F97-27FE8C82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71" y="393085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Twistlock" descr="Related image">
            <a:extLst>
              <a:ext uri="{FF2B5EF4-FFF2-40B4-BE49-F238E27FC236}">
                <a16:creationId xmlns:a16="http://schemas.microsoft.com/office/drawing/2014/main" id="{C04A883B-D0AB-4D5E-82E2-0C2594A8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33" y="199909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Twistlock" descr="Related image">
            <a:extLst>
              <a:ext uri="{FF2B5EF4-FFF2-40B4-BE49-F238E27FC236}">
                <a16:creationId xmlns:a16="http://schemas.microsoft.com/office/drawing/2014/main" id="{3D67E3C7-7E29-405B-9CFE-10B6876BB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873" y="2582897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Hurdle">
            <a:extLst>
              <a:ext uri="{FF2B5EF4-FFF2-40B4-BE49-F238E27FC236}">
                <a16:creationId xmlns:a16="http://schemas.microsoft.com/office/drawing/2014/main" id="{C7F91DE9-633B-435B-90CA-39916B530313}"/>
              </a:ext>
            </a:extLst>
          </p:cNvPr>
          <p:cNvSpPr/>
          <p:nvPr/>
        </p:nvSpPr>
        <p:spPr>
          <a:xfrm>
            <a:off x="8535168" y="1562100"/>
            <a:ext cx="66675" cy="4236573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Hurdle">
            <a:extLst>
              <a:ext uri="{FF2B5EF4-FFF2-40B4-BE49-F238E27FC236}">
                <a16:creationId xmlns:a16="http://schemas.microsoft.com/office/drawing/2014/main" id="{54625E46-0517-4D93-8B8B-F20B56A4FB62}"/>
              </a:ext>
            </a:extLst>
          </p:cNvPr>
          <p:cNvSpPr/>
          <p:nvPr/>
        </p:nvSpPr>
        <p:spPr>
          <a:xfrm>
            <a:off x="8263705" y="5727236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Hurdle">
            <a:extLst>
              <a:ext uri="{FF2B5EF4-FFF2-40B4-BE49-F238E27FC236}">
                <a16:creationId xmlns:a16="http://schemas.microsoft.com/office/drawing/2014/main" id="{07FCDD2A-C94F-488D-9423-11A6A8251ECA}"/>
              </a:ext>
            </a:extLst>
          </p:cNvPr>
          <p:cNvSpPr/>
          <p:nvPr/>
        </p:nvSpPr>
        <p:spPr>
          <a:xfrm>
            <a:off x="3637913" y="3219392"/>
            <a:ext cx="66675" cy="257474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Hurdle">
            <a:extLst>
              <a:ext uri="{FF2B5EF4-FFF2-40B4-BE49-F238E27FC236}">
                <a16:creationId xmlns:a16="http://schemas.microsoft.com/office/drawing/2014/main" id="{235F0FDF-AB28-4973-9B67-95059A36A015}"/>
              </a:ext>
            </a:extLst>
          </p:cNvPr>
          <p:cNvSpPr/>
          <p:nvPr/>
        </p:nvSpPr>
        <p:spPr>
          <a:xfrm>
            <a:off x="3366450" y="5722698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AE4D85D-EADC-4086-88B5-ED3113473F71}"/>
              </a:ext>
            </a:extLst>
          </p:cNvPr>
          <p:cNvSpPr/>
          <p:nvPr/>
        </p:nvSpPr>
        <p:spPr>
          <a:xfrm>
            <a:off x="289515" y="1404971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Applying multiple lines of defense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scanning, everywhere you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policy to restrict images to secured registries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Quarantine images, until scanned and secured</a:t>
            </a:r>
          </a:p>
        </p:txBody>
      </p:sp>
      <p:pic>
        <p:nvPicPr>
          <p:cNvPr id="148" name="Picture 2" descr="Image result for azure policy  logo">
            <a:extLst>
              <a:ext uri="{FF2B5EF4-FFF2-40B4-BE49-F238E27FC236}">
                <a16:creationId xmlns:a16="http://schemas.microsoft.com/office/drawing/2014/main" id="{91A8573B-6490-46CD-8CF7-74F74D39D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1816965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Image result for azure policy  logo">
            <a:extLst>
              <a:ext uri="{FF2B5EF4-FFF2-40B4-BE49-F238E27FC236}">
                <a16:creationId xmlns:a16="http://schemas.microsoft.com/office/drawing/2014/main" id="{9C1C5C66-6D45-426B-B385-3BDFA6A80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2436326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Image result for azure policy  logo">
            <a:extLst>
              <a:ext uri="{FF2B5EF4-FFF2-40B4-BE49-F238E27FC236}">
                <a16:creationId xmlns:a16="http://schemas.microsoft.com/office/drawing/2014/main" id="{B417C01B-9FCF-4012-9141-8E1434F76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055687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Image result for azure policy  logo">
            <a:extLst>
              <a:ext uri="{FF2B5EF4-FFF2-40B4-BE49-F238E27FC236}">
                <a16:creationId xmlns:a16="http://schemas.microsoft.com/office/drawing/2014/main" id="{A07E3E12-A2B4-4810-82B6-F0F7E459C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675048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Image result for azure policy  logo">
            <a:extLst>
              <a:ext uri="{FF2B5EF4-FFF2-40B4-BE49-F238E27FC236}">
                <a16:creationId xmlns:a16="http://schemas.microsoft.com/office/drawing/2014/main" id="{636F4CC2-9FD3-477D-8796-3C100C48E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294409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Image result for azure policy  logo">
            <a:extLst>
              <a:ext uri="{FF2B5EF4-FFF2-40B4-BE49-F238E27FC236}">
                <a16:creationId xmlns:a16="http://schemas.microsoft.com/office/drawing/2014/main" id="{7B922E71-675B-46BA-96BB-DBDC8E412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913770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Image result for azure policy  logo">
            <a:extLst>
              <a:ext uri="{FF2B5EF4-FFF2-40B4-BE49-F238E27FC236}">
                <a16:creationId xmlns:a16="http://schemas.microsoft.com/office/drawing/2014/main" id="{6E83F213-F40B-4F15-A3AF-AC347FB53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5533131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58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84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205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000"/>
                            </p:stCondLst>
                            <p:childTnLst>
                              <p:par>
                                <p:cTn id="2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214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500"/>
                            </p:stCondLst>
                            <p:childTnLst>
                              <p:par>
                                <p:cTn id="2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  <p:bldP spid="137" grpId="0" animBg="1"/>
      <p:bldP spid="139" grpId="0" animBg="1"/>
      <p:bldP spid="145" grpId="0" animBg="1"/>
      <p:bldP spid="146" grpId="0" animBg="1"/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02">
        <p:fade/>
      </p:transition>
    </mc:Choice>
    <mc:Fallback xmlns="">
      <p:transition spd="med" advTm="870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197221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C75C23C-7414-4913-95FE-BEC4AF91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5" y="4739447"/>
            <a:ext cx="1133475" cy="1133475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973-48BF-4FF1-8179-50C8FA85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&amp; User Experience</a:t>
            </a:r>
          </a:p>
        </p:txBody>
      </p:sp>
      <p:pic>
        <p:nvPicPr>
          <p:cNvPr id="1026" name="Picture 2" descr="Image result for open door">
            <a:extLst>
              <a:ext uri="{FF2B5EF4-FFF2-40B4-BE49-F238E27FC236}">
                <a16:creationId xmlns:a16="http://schemas.microsoft.com/office/drawing/2014/main" id="{10BFE6BD-7A4C-4860-86FB-88191CF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09" y="1548307"/>
            <a:ext cx="9425491" cy="5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A0FBD0-C71F-451F-8B0D-A8CC0C0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828175" cy="13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lling automatic closing door">
            <a:extLst>
              <a:ext uri="{FF2B5EF4-FFF2-40B4-BE49-F238E27FC236}">
                <a16:creationId xmlns:a16="http://schemas.microsoft.com/office/drawing/2014/main" id="{F45CB1E1-A814-4D7E-9D70-4803D1C1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4" y="91705"/>
            <a:ext cx="2901597" cy="14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lease close the door">
            <a:extLst>
              <a:ext uri="{FF2B5EF4-FFF2-40B4-BE49-F238E27FC236}">
                <a16:creationId xmlns:a16="http://schemas.microsoft.com/office/drawing/2014/main" id="{9596A9B5-C092-4E59-91F3-04CBA116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909435" cy="13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0225E-2329-4A23-8854-81F397F84DCE}"/>
              </a:ext>
            </a:extLst>
          </p:cNvPr>
          <p:cNvGrpSpPr/>
          <p:nvPr/>
        </p:nvGrpSpPr>
        <p:grpSpPr>
          <a:xfrm>
            <a:off x="5651079" y="2736782"/>
            <a:ext cx="1909435" cy="1384340"/>
            <a:chOff x="7277092" y="4448424"/>
            <a:chExt cx="2705725" cy="1961651"/>
          </a:xfrm>
        </p:grpSpPr>
        <p:pic>
          <p:nvPicPr>
            <p:cNvPr id="11" name="Picture 14" descr="Image result for please close the door">
              <a:extLst>
                <a:ext uri="{FF2B5EF4-FFF2-40B4-BE49-F238E27FC236}">
                  <a16:creationId xmlns:a16="http://schemas.microsoft.com/office/drawing/2014/main" id="{2CCBD58B-3E98-4509-92B7-A199834C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092" y="4448424"/>
              <a:ext cx="2705725" cy="196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D3621-8256-4A19-A28B-A3C8203677A5}"/>
                </a:ext>
              </a:extLst>
            </p:cNvPr>
            <p:cNvSpPr txBox="1"/>
            <p:nvPr/>
          </p:nvSpPr>
          <p:spPr>
            <a:xfrm>
              <a:off x="7370345" y="5287205"/>
              <a:ext cx="2459457" cy="1046709"/>
            </a:xfrm>
            <a:prstGeom prst="rect">
              <a:avLst/>
            </a:prstGeom>
            <a:solidFill>
              <a:srgbClr val="F5F6F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/>
                <a:t>KEEP US SECURE</a:t>
              </a:r>
            </a:p>
            <a:p>
              <a:pPr algn="ctr"/>
              <a:r>
                <a:rPr lang="en-US" sz="1400" b="1" dirty="0"/>
                <a:t>Lock Doors </a:t>
              </a:r>
              <a:br>
                <a:rPr lang="en-US" sz="1400" b="1" dirty="0"/>
              </a:br>
              <a:r>
                <a:rPr lang="en-US" sz="1400" b="1" dirty="0"/>
                <a:t>Upon Leaving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FD0DB0-462E-4414-84D5-8972E0CA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80" y="2700380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F3C3-BFA0-474D-A1D3-C2ACB198E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181" y="2700428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7103AA-E08C-4D01-A09C-15F134C947D0}"/>
              </a:ext>
            </a:extLst>
          </p:cNvPr>
          <p:cNvSpPr/>
          <p:nvPr/>
        </p:nvSpPr>
        <p:spPr>
          <a:xfrm>
            <a:off x="296699" y="1601712"/>
            <a:ext cx="6778536" cy="1096207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 the good people to help with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easy to do the right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…difficult to do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90630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B0D2E-8DA9-41E8-8822-8D3A777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B0EB5-032D-4BD8-A7D4-69042165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Security isn’t just one thing</a:t>
            </a:r>
          </a:p>
          <a:p>
            <a:r>
              <a:rPr lang="en-US" dirty="0"/>
              <a:t>Predict what’s possible, not just what’s happened</a:t>
            </a:r>
          </a:p>
          <a:p>
            <a:r>
              <a:rPr lang="en-US" dirty="0"/>
              <a:t>Apply minimal privileges and access, balancing users needs</a:t>
            </a:r>
          </a:p>
          <a:p>
            <a:r>
              <a:rPr lang="en-US" dirty="0"/>
              <a:t>Protect from the bad people, enable the good people</a:t>
            </a:r>
          </a:p>
          <a:p>
            <a:r>
              <a:rPr lang="en-US" dirty="0"/>
              <a:t>Don’t wait for the aftermath cleanup</a:t>
            </a:r>
          </a:p>
          <a:p>
            <a:r>
              <a:rPr lang="en-US" dirty="0"/>
              <a:t>Enforce policy for where to pull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base</a:t>
            </a:r>
            <a:r>
              <a:rPr lang="en-US" dirty="0"/>
              <a:t>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your</a:t>
            </a:r>
            <a:r>
              <a:rPr lang="en-US" dirty="0"/>
              <a:t> images</a:t>
            </a:r>
          </a:p>
          <a:p>
            <a:r>
              <a:rPr lang="en-US" dirty="0"/>
              <a:t>Secure nodes</a:t>
            </a:r>
          </a:p>
          <a:p>
            <a:r>
              <a:rPr lang="en-US" dirty="0"/>
              <a:t>Keep scanning images for new vulnerabilities</a:t>
            </a:r>
          </a:p>
          <a:p>
            <a:r>
              <a:rPr lang="en-US" dirty="0"/>
              <a:t>Monitor network traffic, not just static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8D06-31D0-4E8E-B2FB-1A890252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stevelasker.blog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Choosing a Docker Registry, and other topics</a:t>
            </a:r>
          </a:p>
          <a:p>
            <a:r>
              <a:rPr lang="en-US" dirty="0">
                <a:hlinkClick r:id="rId3"/>
              </a:rPr>
              <a:t>aka.ms/acr/Quarantine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Quarantine Pattern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838200" y="28252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4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2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github.com/</a:t>
            </a:r>
            <a:r>
              <a:rPr lang="en-US" sz="1400" dirty="0" err="1">
                <a:hlinkClick r:id="rId6"/>
              </a:rPr>
              <a:t>SteveLasker</a:t>
            </a:r>
            <a:r>
              <a:rPr lang="en-US" sz="1400" dirty="0">
                <a:hlinkClick r:id="rId6"/>
              </a:rPr>
              <a:t>/presentations</a:t>
            </a:r>
            <a:endParaRPr lang="en-US" sz="140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5180" y="-270302"/>
            <a:ext cx="1362698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/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/>
        </p:nvGraphicFramePr>
        <p:xfrm>
          <a:off x="5891637" y="4091075"/>
          <a:ext cx="730624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24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453998" y="4498257"/>
            <a:ext cx="43691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453998" y="4769455"/>
            <a:ext cx="43691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416524" y="5040652"/>
            <a:ext cx="474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4622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9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93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8000"/>
                            </p:stCondLst>
                            <p:childTnLst>
                              <p:par>
                                <p:cTn id="20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3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6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9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2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5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8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1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55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16" grpId="0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4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2" grpId="0"/>
      <p:bldP spid="333" grpId="0"/>
      <p:bldP spid="333" grpId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Container Workflows, w/Security 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Policy &amp; Usability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82655"/>
            <a:ext cx="857250" cy="769546"/>
            <a:chOff x="9796927" y="4002915"/>
            <a:chExt cx="857250" cy="76954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9671" y="4002915"/>
              <a:ext cx="769545" cy="769546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Managing Base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1|2.1|8.1|3|2.7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3.3|5.5|3.7|2.1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9|2.5|4.4|3.5|2.5|4.2|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2171</Words>
  <Application>Microsoft Office PowerPoint</Application>
  <PresentationFormat>Widescreen</PresentationFormat>
  <Paragraphs>638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Authentication &amp; Authorization </vt:lpstr>
      <vt:lpstr>Managing Base Images</vt:lpstr>
      <vt:lpstr>Are Your Base Images Secure?</vt:lpstr>
      <vt:lpstr>ACR Tasks  A primitive of container  lifecycle management</vt:lpstr>
      <vt:lpstr>PowerPoint Presentation</vt:lpstr>
      <vt:lpstr>PowerPoint Presentation</vt:lpstr>
      <vt:lpstr>PowerPoint Presentation</vt:lpstr>
      <vt:lpstr>ACR Tasks: OS &amp; FX Patching</vt:lpstr>
      <vt:lpstr>ACR Tasks: Break The Loop – OS &amp; FX Patching</vt:lpstr>
      <vt:lpstr>Docker Content Trust Image Signing</vt:lpstr>
      <vt:lpstr>ACR Content Trust</vt:lpstr>
      <vt:lpstr>Container Workflows…</vt:lpstr>
      <vt:lpstr>Container Lifecycle Primitives</vt:lpstr>
      <vt:lpstr>Container Registries  Secured by Default</vt:lpstr>
      <vt:lpstr>Secured By Default</vt:lpstr>
      <vt:lpstr>PowerPoint Presentation</vt:lpstr>
      <vt:lpstr>VNET &amp; Firewalls   </vt:lpstr>
      <vt:lpstr>VNet &amp; Firewall Rules</vt:lpstr>
      <vt:lpstr>Policy &amp; User Experience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34</cp:revision>
  <dcterms:created xsi:type="dcterms:W3CDTF">2019-05-15T21:28:25Z</dcterms:created>
  <dcterms:modified xsi:type="dcterms:W3CDTF">2019-05-19T13:49:10Z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